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9" r:id="rId2"/>
  </p:sldMasterIdLst>
  <p:notesMasterIdLst>
    <p:notesMasterId r:id="rId23"/>
  </p:notesMasterIdLst>
  <p:handoutMasterIdLst>
    <p:handoutMasterId r:id="rId24"/>
  </p:handoutMasterIdLst>
  <p:sldIdLst>
    <p:sldId id="291" r:id="rId3"/>
    <p:sldId id="321" r:id="rId4"/>
    <p:sldId id="366" r:id="rId5"/>
    <p:sldId id="293" r:id="rId6"/>
    <p:sldId id="392" r:id="rId7"/>
    <p:sldId id="376" r:id="rId8"/>
    <p:sldId id="359" r:id="rId9"/>
    <p:sldId id="379" r:id="rId10"/>
    <p:sldId id="360" r:id="rId11"/>
    <p:sldId id="391" r:id="rId12"/>
    <p:sldId id="381" r:id="rId13"/>
    <p:sldId id="394" r:id="rId14"/>
    <p:sldId id="384" r:id="rId15"/>
    <p:sldId id="393" r:id="rId16"/>
    <p:sldId id="377" r:id="rId17"/>
    <p:sldId id="385" r:id="rId18"/>
    <p:sldId id="386" r:id="rId19"/>
    <p:sldId id="387" r:id="rId20"/>
    <p:sldId id="388" r:id="rId21"/>
    <p:sldId id="390" r:id="rId22"/>
  </p:sldIdLst>
  <p:sldSz cx="9144000" cy="6858000" type="screen4x3"/>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oke" initials="B" lastIdx="22" clrIdx="0"/>
  <p:cmAuthor id="2" name="Sara Van der Paelt" initials="SVdP" lastIdx="6" clrIdx="1">
    <p:extLst>
      <p:ext uri="{19B8F6BF-5375-455C-9EA6-DF929625EA0E}">
        <p15:presenceInfo xmlns:p15="http://schemas.microsoft.com/office/powerpoint/2012/main" userId="S-1-5-21-4030456262-320625612-449655040-103017" providerId="AD"/>
      </p:ext>
    </p:extLst>
  </p:cmAuthor>
  <p:cmAuthor id="3" name="Petra Warreyn" initials="PW" lastIdx="1" clrIdx="2">
    <p:extLst>
      <p:ext uri="{19B8F6BF-5375-455C-9EA6-DF929625EA0E}">
        <p15:presenceInfo xmlns:p15="http://schemas.microsoft.com/office/powerpoint/2012/main" userId="S-1-5-21-4030456262-320625612-449655040-234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D6FF"/>
    <a:srgbClr val="F3FCFF"/>
    <a:srgbClr val="C9F1FF"/>
    <a:srgbClr val="324A98"/>
    <a:srgbClr val="ABE9FF"/>
    <a:srgbClr val="008B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00" autoAdjust="0"/>
    <p:restoredTop sz="84088" autoAdjust="0"/>
  </p:normalViewPr>
  <p:slideViewPr>
    <p:cSldViewPr snapToGrid="0">
      <p:cViewPr varScale="1">
        <p:scale>
          <a:sx n="70" d="100"/>
          <a:sy n="70" d="100"/>
        </p:scale>
        <p:origin x="1042" y="7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63" d="100"/>
          <a:sy n="63" d="100"/>
        </p:scale>
        <p:origin x="263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png"/><Relationship Id="rId1" Type="http://schemas.openxmlformats.org/officeDocument/2006/relationships/image" Target="../media/image4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png"/><Relationship Id="rId1"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D74E25-2100-4865-BC2F-CC67AA3E5DE6}"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9703BDBB-1F18-4D74-87DB-B4BD824BBCBB}">
      <dgm:prSet phldrT="[Text]"/>
      <dgm:spPr/>
      <dgm:t>
        <a:bodyPr/>
        <a:lstStyle/>
        <a:p>
          <a:r>
            <a:rPr lang="nl-BE" noProof="0" dirty="0"/>
            <a:t>Lees hoofdstuk </a:t>
          </a:r>
          <a:br>
            <a:rPr lang="nl-BE" noProof="0" dirty="0"/>
          </a:br>
          <a:r>
            <a:rPr lang="nl-BE" noProof="0" dirty="0"/>
            <a:t>6 en 7</a:t>
          </a:r>
        </a:p>
      </dgm:t>
    </dgm:pt>
    <dgm:pt modelId="{EA2C1008-F94C-47DF-962E-FF4EBAAC983A}" type="parTrans" cxnId="{E8699184-18B1-4C6C-B568-18EC2017CA66}">
      <dgm:prSet/>
      <dgm:spPr/>
      <dgm:t>
        <a:bodyPr/>
        <a:lstStyle/>
        <a:p>
          <a:endParaRPr lang="en-US"/>
        </a:p>
      </dgm:t>
    </dgm:pt>
    <dgm:pt modelId="{73E3C5ED-0BF3-473B-88C9-E841BE878362}" type="sibTrans" cxnId="{E8699184-18B1-4C6C-B568-18EC2017CA66}">
      <dgm:prSet/>
      <dgm:spPr/>
      <dgm:t>
        <a:bodyPr/>
        <a:lstStyle/>
        <a:p>
          <a:endParaRPr lang="en-US"/>
        </a:p>
      </dgm:t>
    </dgm:pt>
    <dgm:pt modelId="{B66F087C-4E2B-40E1-A542-F5C7F5830717}">
      <dgm:prSet phldrT="[Text]"/>
      <dgm:spPr/>
      <dgm:t>
        <a:bodyPr/>
        <a:lstStyle/>
        <a:p>
          <a:r>
            <a:rPr lang="nl-BE" noProof="0" dirty="0"/>
            <a:t>Ga aan de slag met je oefenplan</a:t>
          </a:r>
        </a:p>
      </dgm:t>
    </dgm:pt>
    <dgm:pt modelId="{67B90006-84DA-40A3-89BB-70A034D6523C}" type="parTrans" cxnId="{89B2E8B3-B781-49AE-82B1-9C6A2C3C8054}">
      <dgm:prSet/>
      <dgm:spPr/>
      <dgm:t>
        <a:bodyPr/>
        <a:lstStyle/>
        <a:p>
          <a:endParaRPr lang="en-US"/>
        </a:p>
      </dgm:t>
    </dgm:pt>
    <dgm:pt modelId="{925E40C8-0D42-4204-B09C-BDC8F5A38FFF}" type="sibTrans" cxnId="{89B2E8B3-B781-49AE-82B1-9C6A2C3C8054}">
      <dgm:prSet/>
      <dgm:spPr/>
      <dgm:t>
        <a:bodyPr/>
        <a:lstStyle/>
        <a:p>
          <a:endParaRPr lang="en-US"/>
        </a:p>
      </dgm:t>
    </dgm:pt>
    <dgm:pt modelId="{E7ED9A85-1C52-4BA9-ADC2-5B78FB86AC0D}">
      <dgm:prSet phldrT="[Text]"/>
      <dgm:spPr/>
      <dgm:t>
        <a:bodyPr/>
        <a:lstStyle/>
        <a:p>
          <a:r>
            <a:rPr lang="nl-BE" noProof="0" dirty="0"/>
            <a:t>Vul de SCC in</a:t>
          </a:r>
        </a:p>
      </dgm:t>
    </dgm:pt>
    <dgm:pt modelId="{E2047BB9-2AE7-4E72-B7A4-83446359E362}" type="parTrans" cxnId="{17BA4756-7EF0-4F21-BA56-F3BE05E830BA}">
      <dgm:prSet/>
      <dgm:spPr/>
      <dgm:t>
        <a:bodyPr/>
        <a:lstStyle/>
        <a:p>
          <a:endParaRPr lang="en-US"/>
        </a:p>
      </dgm:t>
    </dgm:pt>
    <dgm:pt modelId="{B15634A4-D1C8-417A-BDA6-15A3604FC4C8}" type="sibTrans" cxnId="{17BA4756-7EF0-4F21-BA56-F3BE05E830BA}">
      <dgm:prSet/>
      <dgm:spPr/>
      <dgm:t>
        <a:bodyPr/>
        <a:lstStyle/>
        <a:p>
          <a:endParaRPr lang="en-US"/>
        </a:p>
      </dgm:t>
    </dgm:pt>
    <dgm:pt modelId="{A27CF1FA-DD38-49EE-8121-1186A2B93AFA}" type="pres">
      <dgm:prSet presAssocID="{DDD74E25-2100-4865-BC2F-CC67AA3E5DE6}" presName="Name0" presStyleCnt="0">
        <dgm:presLayoutVars>
          <dgm:dir/>
          <dgm:resizeHandles val="exact"/>
        </dgm:presLayoutVars>
      </dgm:prSet>
      <dgm:spPr/>
    </dgm:pt>
    <dgm:pt modelId="{C2007447-11A3-468F-9F66-73809C2E07B4}" type="pres">
      <dgm:prSet presAssocID="{9703BDBB-1F18-4D74-87DB-B4BD824BBCBB}" presName="composite" presStyleCnt="0"/>
      <dgm:spPr/>
    </dgm:pt>
    <dgm:pt modelId="{99AC4A8A-2FDA-48B3-A770-0EC1F91ACDE7}" type="pres">
      <dgm:prSet presAssocID="{9703BDBB-1F18-4D74-87DB-B4BD824BBCBB}" presName="rect1" presStyleLbl="trAlignAcc1" presStyleIdx="0" presStyleCnt="3">
        <dgm:presLayoutVars>
          <dgm:bulletEnabled val="1"/>
        </dgm:presLayoutVars>
      </dgm:prSet>
      <dgm:spPr/>
    </dgm:pt>
    <dgm:pt modelId="{CED4F939-6C07-4CE0-9830-762481E031B9}" type="pres">
      <dgm:prSet presAssocID="{9703BDBB-1F18-4D74-87DB-B4BD824BBCBB}" presName="rect2" presStyleLbl="fgImgPlace1" presStyleIdx="0" presStyleCnt="3"/>
      <dgm:spPr>
        <a:blipFill rotWithShape="1">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dgm:spPr>
    </dgm:pt>
    <dgm:pt modelId="{2006DA5E-A46D-49D9-90B0-1E4F999A02C0}" type="pres">
      <dgm:prSet presAssocID="{73E3C5ED-0BF3-473B-88C9-E841BE878362}" presName="sibTrans" presStyleCnt="0"/>
      <dgm:spPr/>
    </dgm:pt>
    <dgm:pt modelId="{EF8C54BA-E349-4EF7-BEFF-8044953AA9D5}" type="pres">
      <dgm:prSet presAssocID="{B66F087C-4E2B-40E1-A542-F5C7F5830717}" presName="composite" presStyleCnt="0"/>
      <dgm:spPr/>
    </dgm:pt>
    <dgm:pt modelId="{27FFA7F8-5ACB-4239-96F2-2E8C88C56A79}" type="pres">
      <dgm:prSet presAssocID="{B66F087C-4E2B-40E1-A542-F5C7F5830717}" presName="rect1" presStyleLbl="trAlignAcc1" presStyleIdx="1" presStyleCnt="3" custLinFactNeighborY="-6980">
        <dgm:presLayoutVars>
          <dgm:bulletEnabled val="1"/>
        </dgm:presLayoutVars>
      </dgm:prSet>
      <dgm:spPr/>
    </dgm:pt>
    <dgm:pt modelId="{434DC395-7CDA-4AB7-AF7F-86788A4EA554}" type="pres">
      <dgm:prSet presAssocID="{B66F087C-4E2B-40E1-A542-F5C7F5830717}" presName="rect2" presStyleLbl="fgImgPlace1" presStyleIdx="1" presStyleCnt="3" custLinFactNeighborX="-6972" custLinFactNeighborY="-8632"/>
      <dgm:spPr>
        <a:blipFill rotWithShape="1">
          <a:blip xmlns:r="http://schemas.openxmlformats.org/officeDocument/2006/relationships" r:embed="rId2"/>
          <a:srcRect/>
          <a:stretch>
            <a:fillRect l="-5000" r="-5000"/>
          </a:stretch>
        </a:blipFill>
      </dgm:spPr>
    </dgm:pt>
    <dgm:pt modelId="{A9263967-7FE6-4172-8640-78B3DC2631EE}" type="pres">
      <dgm:prSet presAssocID="{925E40C8-0D42-4204-B09C-BDC8F5A38FFF}" presName="sibTrans" presStyleCnt="0"/>
      <dgm:spPr/>
    </dgm:pt>
    <dgm:pt modelId="{F7AFCB93-F421-4D5F-93E0-2E71FFE59A45}" type="pres">
      <dgm:prSet presAssocID="{E7ED9A85-1C52-4BA9-ADC2-5B78FB86AC0D}" presName="composite" presStyleCnt="0"/>
      <dgm:spPr/>
    </dgm:pt>
    <dgm:pt modelId="{BEC0AE7D-EE5A-4533-B44C-1221AAB048F8}" type="pres">
      <dgm:prSet presAssocID="{E7ED9A85-1C52-4BA9-ADC2-5B78FB86AC0D}" presName="rect1" presStyleLbl="trAlignAcc1" presStyleIdx="2" presStyleCnt="3">
        <dgm:presLayoutVars>
          <dgm:bulletEnabled val="1"/>
        </dgm:presLayoutVars>
      </dgm:prSet>
      <dgm:spPr/>
    </dgm:pt>
    <dgm:pt modelId="{250E1BCE-D8EF-4877-8023-B01C6A2D9391}" type="pres">
      <dgm:prSet presAssocID="{E7ED9A85-1C52-4BA9-ADC2-5B78FB86AC0D}" presName="rect2" presStyleLbl="fgImgPlace1" presStyleIdx="2" presStyleCnt="3" custScaleX="84306" custScaleY="75359" custLinFactNeighborY="-4056"/>
      <dgm:spPr>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a:ln w="6350">
          <a:solidFill>
            <a:schemeClr val="tx1">
              <a:lumMod val="50000"/>
              <a:lumOff val="50000"/>
            </a:schemeClr>
          </a:solidFill>
        </a:ln>
        <a:effectLst/>
      </dgm:spPr>
    </dgm:pt>
  </dgm:ptLst>
  <dgm:cxnLst>
    <dgm:cxn modelId="{00E83832-372D-40A7-90FC-2A53BBC8BEAB}" type="presOf" srcId="{DDD74E25-2100-4865-BC2F-CC67AA3E5DE6}" destId="{A27CF1FA-DD38-49EE-8121-1186A2B93AFA}" srcOrd="0" destOrd="0" presId="urn:microsoft.com/office/officeart/2008/layout/PictureStrips"/>
    <dgm:cxn modelId="{72494B3D-F52A-4B11-9654-73ED258BD629}" type="presOf" srcId="{B66F087C-4E2B-40E1-A542-F5C7F5830717}" destId="{27FFA7F8-5ACB-4239-96F2-2E8C88C56A79}" srcOrd="0" destOrd="0" presId="urn:microsoft.com/office/officeart/2008/layout/PictureStrips"/>
    <dgm:cxn modelId="{505BB366-5B94-48F0-A2B2-5D8E1C1BF260}" type="presOf" srcId="{9703BDBB-1F18-4D74-87DB-B4BD824BBCBB}" destId="{99AC4A8A-2FDA-48B3-A770-0EC1F91ACDE7}" srcOrd="0" destOrd="0" presId="urn:microsoft.com/office/officeart/2008/layout/PictureStrips"/>
    <dgm:cxn modelId="{17BA4756-7EF0-4F21-BA56-F3BE05E830BA}" srcId="{DDD74E25-2100-4865-BC2F-CC67AA3E5DE6}" destId="{E7ED9A85-1C52-4BA9-ADC2-5B78FB86AC0D}" srcOrd="2" destOrd="0" parTransId="{E2047BB9-2AE7-4E72-B7A4-83446359E362}" sibTransId="{B15634A4-D1C8-417A-BDA6-15A3604FC4C8}"/>
    <dgm:cxn modelId="{6754A07E-1D31-45D7-93EC-300AA69D3F36}" type="presOf" srcId="{E7ED9A85-1C52-4BA9-ADC2-5B78FB86AC0D}" destId="{BEC0AE7D-EE5A-4533-B44C-1221AAB048F8}" srcOrd="0" destOrd="0" presId="urn:microsoft.com/office/officeart/2008/layout/PictureStrips"/>
    <dgm:cxn modelId="{E8699184-18B1-4C6C-B568-18EC2017CA66}" srcId="{DDD74E25-2100-4865-BC2F-CC67AA3E5DE6}" destId="{9703BDBB-1F18-4D74-87DB-B4BD824BBCBB}" srcOrd="0" destOrd="0" parTransId="{EA2C1008-F94C-47DF-962E-FF4EBAAC983A}" sibTransId="{73E3C5ED-0BF3-473B-88C9-E841BE878362}"/>
    <dgm:cxn modelId="{89B2E8B3-B781-49AE-82B1-9C6A2C3C8054}" srcId="{DDD74E25-2100-4865-BC2F-CC67AA3E5DE6}" destId="{B66F087C-4E2B-40E1-A542-F5C7F5830717}" srcOrd="1" destOrd="0" parTransId="{67B90006-84DA-40A3-89BB-70A034D6523C}" sibTransId="{925E40C8-0D42-4204-B09C-BDC8F5A38FFF}"/>
    <dgm:cxn modelId="{3C2A7D31-14DD-454B-B4EB-A579BD1E8355}" type="presParOf" srcId="{A27CF1FA-DD38-49EE-8121-1186A2B93AFA}" destId="{C2007447-11A3-468F-9F66-73809C2E07B4}" srcOrd="0" destOrd="0" presId="urn:microsoft.com/office/officeart/2008/layout/PictureStrips"/>
    <dgm:cxn modelId="{794DB34A-8337-4CAB-B00A-E35154875EC9}" type="presParOf" srcId="{C2007447-11A3-468F-9F66-73809C2E07B4}" destId="{99AC4A8A-2FDA-48B3-A770-0EC1F91ACDE7}" srcOrd="0" destOrd="0" presId="urn:microsoft.com/office/officeart/2008/layout/PictureStrips"/>
    <dgm:cxn modelId="{2F816FB8-6366-4353-A9EF-62A9BC9C5B4E}" type="presParOf" srcId="{C2007447-11A3-468F-9F66-73809C2E07B4}" destId="{CED4F939-6C07-4CE0-9830-762481E031B9}" srcOrd="1" destOrd="0" presId="urn:microsoft.com/office/officeart/2008/layout/PictureStrips"/>
    <dgm:cxn modelId="{C3280724-2A61-42DD-8623-B566600B3D3C}" type="presParOf" srcId="{A27CF1FA-DD38-49EE-8121-1186A2B93AFA}" destId="{2006DA5E-A46D-49D9-90B0-1E4F999A02C0}" srcOrd="1" destOrd="0" presId="urn:microsoft.com/office/officeart/2008/layout/PictureStrips"/>
    <dgm:cxn modelId="{77E30F92-7A91-45FC-A10D-D39F160CC3F9}" type="presParOf" srcId="{A27CF1FA-DD38-49EE-8121-1186A2B93AFA}" destId="{EF8C54BA-E349-4EF7-BEFF-8044953AA9D5}" srcOrd="2" destOrd="0" presId="urn:microsoft.com/office/officeart/2008/layout/PictureStrips"/>
    <dgm:cxn modelId="{14EA18C2-32EB-4584-9385-E9BCE86AE603}" type="presParOf" srcId="{EF8C54BA-E349-4EF7-BEFF-8044953AA9D5}" destId="{27FFA7F8-5ACB-4239-96F2-2E8C88C56A79}" srcOrd="0" destOrd="0" presId="urn:microsoft.com/office/officeart/2008/layout/PictureStrips"/>
    <dgm:cxn modelId="{B51A4A48-9345-421F-AE5E-183A692887A5}" type="presParOf" srcId="{EF8C54BA-E349-4EF7-BEFF-8044953AA9D5}" destId="{434DC395-7CDA-4AB7-AF7F-86788A4EA554}" srcOrd="1" destOrd="0" presId="urn:microsoft.com/office/officeart/2008/layout/PictureStrips"/>
    <dgm:cxn modelId="{4678B777-8CE3-4994-A778-C0C30F0EDCE1}" type="presParOf" srcId="{A27CF1FA-DD38-49EE-8121-1186A2B93AFA}" destId="{A9263967-7FE6-4172-8640-78B3DC2631EE}" srcOrd="3" destOrd="0" presId="urn:microsoft.com/office/officeart/2008/layout/PictureStrips"/>
    <dgm:cxn modelId="{511F9AA3-5ED1-4276-9112-19E284FED60A}" type="presParOf" srcId="{A27CF1FA-DD38-49EE-8121-1186A2B93AFA}" destId="{F7AFCB93-F421-4D5F-93E0-2E71FFE59A45}" srcOrd="4" destOrd="0" presId="urn:microsoft.com/office/officeart/2008/layout/PictureStrips"/>
    <dgm:cxn modelId="{C161D12C-5B88-47E0-B4A1-C1115BE5003D}" type="presParOf" srcId="{F7AFCB93-F421-4D5F-93E0-2E71FFE59A45}" destId="{BEC0AE7D-EE5A-4533-B44C-1221AAB048F8}" srcOrd="0" destOrd="0" presId="urn:microsoft.com/office/officeart/2008/layout/PictureStrips"/>
    <dgm:cxn modelId="{FB8510C1-B122-4900-92DB-B14436355C3C}" type="presParOf" srcId="{F7AFCB93-F421-4D5F-93E0-2E71FFE59A45}" destId="{250E1BCE-D8EF-4877-8023-B01C6A2D9391}"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C4A8A-2FDA-48B3-A770-0EC1F91ACDE7}">
      <dsp:nvSpPr>
        <dsp:cNvPr id="0" name=""/>
        <dsp:cNvSpPr/>
      </dsp:nvSpPr>
      <dsp:spPr>
        <a:xfrm>
          <a:off x="928929" y="442062"/>
          <a:ext cx="4369875" cy="1365585"/>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957" tIns="140970" rIns="140970" bIns="140970" numCol="1" spcCol="1270" anchor="ctr" anchorCtr="0">
          <a:noAutofit/>
        </a:bodyPr>
        <a:lstStyle/>
        <a:p>
          <a:pPr marL="0" lvl="0" indent="0" algn="l" defTabSz="1644650">
            <a:lnSpc>
              <a:spcPct val="90000"/>
            </a:lnSpc>
            <a:spcBef>
              <a:spcPct val="0"/>
            </a:spcBef>
            <a:spcAft>
              <a:spcPct val="35000"/>
            </a:spcAft>
            <a:buNone/>
          </a:pPr>
          <a:r>
            <a:rPr lang="nl-BE" sz="3700" kern="1200" noProof="0" dirty="0"/>
            <a:t>Lees hoofdstuk </a:t>
          </a:r>
          <a:br>
            <a:rPr lang="nl-BE" sz="3700" kern="1200" noProof="0" dirty="0"/>
          </a:br>
          <a:r>
            <a:rPr lang="nl-BE" sz="3700" kern="1200" noProof="0" dirty="0"/>
            <a:t>6 en 7</a:t>
          </a:r>
        </a:p>
      </dsp:txBody>
      <dsp:txXfrm>
        <a:off x="928929" y="442062"/>
        <a:ext cx="4369875" cy="1365585"/>
      </dsp:txXfrm>
    </dsp:sp>
    <dsp:sp modelId="{CED4F939-6C07-4CE0-9830-762481E031B9}">
      <dsp:nvSpPr>
        <dsp:cNvPr id="0" name=""/>
        <dsp:cNvSpPr/>
      </dsp:nvSpPr>
      <dsp:spPr>
        <a:xfrm>
          <a:off x="746850" y="244811"/>
          <a:ext cx="955910" cy="1433865"/>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FFA7F8-5ACB-4239-96F2-2E8C88C56A79}">
      <dsp:nvSpPr>
        <dsp:cNvPr id="0" name=""/>
        <dsp:cNvSpPr/>
      </dsp:nvSpPr>
      <dsp:spPr>
        <a:xfrm>
          <a:off x="928929" y="2065865"/>
          <a:ext cx="4369875" cy="1365585"/>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957" tIns="140970" rIns="140970" bIns="140970" numCol="1" spcCol="1270" anchor="ctr" anchorCtr="0">
          <a:noAutofit/>
        </a:bodyPr>
        <a:lstStyle/>
        <a:p>
          <a:pPr marL="0" lvl="0" indent="0" algn="l" defTabSz="1644650">
            <a:lnSpc>
              <a:spcPct val="90000"/>
            </a:lnSpc>
            <a:spcBef>
              <a:spcPct val="0"/>
            </a:spcBef>
            <a:spcAft>
              <a:spcPct val="35000"/>
            </a:spcAft>
            <a:buNone/>
          </a:pPr>
          <a:r>
            <a:rPr lang="nl-BE" sz="3700" kern="1200" noProof="0" dirty="0"/>
            <a:t>Ga aan de slag met je oefenplan</a:t>
          </a:r>
        </a:p>
      </dsp:txBody>
      <dsp:txXfrm>
        <a:off x="928929" y="2065865"/>
        <a:ext cx="4369875" cy="1365585"/>
      </dsp:txXfrm>
    </dsp:sp>
    <dsp:sp modelId="{434DC395-7CDA-4AB7-AF7F-86788A4EA554}">
      <dsp:nvSpPr>
        <dsp:cNvPr id="0" name=""/>
        <dsp:cNvSpPr/>
      </dsp:nvSpPr>
      <dsp:spPr>
        <a:xfrm>
          <a:off x="680204" y="1840161"/>
          <a:ext cx="955910" cy="1433865"/>
        </a:xfrm>
        <a:prstGeom prst="rect">
          <a:avLst/>
        </a:prstGeom>
        <a:blipFill rotWithShape="1">
          <a:blip xmlns:r="http://schemas.openxmlformats.org/officeDocument/2006/relationships" r:embed="rId2"/>
          <a:srcRect/>
          <a:stretch>
            <a:fillRect l="-5000" r="-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C0AE7D-EE5A-4533-B44C-1221AAB048F8}">
      <dsp:nvSpPr>
        <dsp:cNvPr id="0" name=""/>
        <dsp:cNvSpPr/>
      </dsp:nvSpPr>
      <dsp:spPr>
        <a:xfrm>
          <a:off x="891423" y="3703645"/>
          <a:ext cx="4369875" cy="1365585"/>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957" tIns="140970" rIns="140970" bIns="140970" numCol="1" spcCol="1270" anchor="ctr" anchorCtr="0">
          <a:noAutofit/>
        </a:bodyPr>
        <a:lstStyle/>
        <a:p>
          <a:pPr marL="0" lvl="0" indent="0" algn="l" defTabSz="1644650">
            <a:lnSpc>
              <a:spcPct val="90000"/>
            </a:lnSpc>
            <a:spcBef>
              <a:spcPct val="0"/>
            </a:spcBef>
            <a:spcAft>
              <a:spcPct val="35000"/>
            </a:spcAft>
            <a:buNone/>
          </a:pPr>
          <a:r>
            <a:rPr lang="nl-BE" sz="3700" kern="1200" noProof="0" dirty="0"/>
            <a:t>Vul de SCC in</a:t>
          </a:r>
        </a:p>
      </dsp:txBody>
      <dsp:txXfrm>
        <a:off x="891423" y="3703645"/>
        <a:ext cx="4369875" cy="1365585"/>
      </dsp:txXfrm>
    </dsp:sp>
    <dsp:sp modelId="{250E1BCE-D8EF-4877-8023-B01C6A2D9391}">
      <dsp:nvSpPr>
        <dsp:cNvPr id="0" name=""/>
        <dsp:cNvSpPr/>
      </dsp:nvSpPr>
      <dsp:spPr>
        <a:xfrm>
          <a:off x="784356" y="3624895"/>
          <a:ext cx="805889" cy="1080546"/>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a:ln w="635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2A18A6-04E0-4483-B4DF-1384206AB2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5B079E-6D4F-4AD2-B6D2-A600C74707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F9B783-3B82-4C86-BD65-CE2270AFBC0E}" type="datetimeFigureOut">
              <a:rPr lang="en-US" smtClean="0"/>
              <a:t>5/3/2023</a:t>
            </a:fld>
            <a:endParaRPr lang="en-US"/>
          </a:p>
        </p:txBody>
      </p:sp>
      <p:sp>
        <p:nvSpPr>
          <p:cNvPr id="4" name="Footer Placeholder 3">
            <a:extLst>
              <a:ext uri="{FF2B5EF4-FFF2-40B4-BE49-F238E27FC236}">
                <a16:creationId xmlns:a16="http://schemas.microsoft.com/office/drawing/2014/main" id="{E4AA115F-A314-40E9-9001-D3107653E6D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49A1A7-9F1B-4996-8087-2AEE4DC829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DC3E55-7DC3-48DA-95D5-BB856EBBC9E0}" type="slidenum">
              <a:rPr lang="en-US" smtClean="0"/>
              <a:t>‹nr.›</a:t>
            </a:fld>
            <a:endParaRPr lang="en-US"/>
          </a:p>
        </p:txBody>
      </p:sp>
    </p:spTree>
    <p:extLst>
      <p:ext uri="{BB962C8B-B14F-4D97-AF65-F5344CB8AC3E}">
        <p14:creationId xmlns:p14="http://schemas.microsoft.com/office/powerpoint/2010/main" val="1938534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AC807A-B60A-47E2-8387-489F83480C5B}" type="datetimeFigureOut">
              <a:rPr lang="en-US" smtClean="0"/>
              <a:t>5/3/2023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9101D1-B25D-41CF-8536-D8833D23ED3F}" type="slidenum">
              <a:rPr lang="en-US" smtClean="0"/>
              <a:t>‹nr.›</a:t>
            </a:fld>
            <a:endParaRPr lang="en-US"/>
          </a:p>
        </p:txBody>
      </p:sp>
    </p:spTree>
    <p:extLst>
      <p:ext uri="{BB962C8B-B14F-4D97-AF65-F5344CB8AC3E}">
        <p14:creationId xmlns:p14="http://schemas.microsoft.com/office/powerpoint/2010/main" val="941244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Begroet de ouders hartelijk als ze binnenkomen en geef ze even de tijd om met elkaar te praten alvorens te beginnen. Introduceer dan kort het onderwerp van de groepssessie van vandaag.</a:t>
            </a:r>
          </a:p>
          <a:p>
            <a:endParaRPr lang="nl-BE" sz="1200" b="0" i="0" kern="1200" noProof="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r>
              <a:rPr lang="nl-BE" sz="1200" i="1" kern="1200" dirty="0">
                <a:solidFill>
                  <a:schemeClr val="tx1"/>
                </a:solidFill>
                <a:effectLst/>
                <a:latin typeface="+mn-lt"/>
                <a:ea typeface="+mn-ea"/>
                <a:cs typeface="+mn-cs"/>
              </a:rPr>
              <a:t>Welkom op onze laatste groepssessie! In onze vorige groepssessie hebben we geleerd hoe je nieuwe imitatie- en spelvaardigheden aanleert, het tweede deel van </a:t>
            </a:r>
            <a:r>
              <a:rPr lang="nl-BE" sz="1200" b="1" i="1" kern="1200" dirty="0">
                <a:solidFill>
                  <a:schemeClr val="tx1"/>
                </a:solidFill>
                <a:effectLst/>
                <a:latin typeface="+mn-lt"/>
                <a:ea typeface="+mn-ea"/>
                <a:cs typeface="+mn-cs"/>
              </a:rPr>
              <a:t>Leer nieuwe vaardigheden aan</a:t>
            </a:r>
            <a:r>
              <a:rPr lang="nl-BE" sz="1200" i="1" kern="1200" dirty="0">
                <a:solidFill>
                  <a:schemeClr val="tx1"/>
                </a:solidFill>
                <a:effectLst/>
                <a:latin typeface="+mn-lt"/>
                <a:ea typeface="+mn-ea"/>
                <a:cs typeface="+mn-cs"/>
              </a:rPr>
              <a:t>, de strategie aan de top van de F.A.C.T.S.-piramide. Deze keer gaan we het hebben over hoe je alle vorige strategieën samen gebruikt via de strategie </a:t>
            </a:r>
            <a:r>
              <a:rPr lang="nl-BE" sz="1200" b="1" i="1" kern="1200" dirty="0">
                <a:solidFill>
                  <a:schemeClr val="tx1"/>
                </a:solidFill>
                <a:effectLst/>
                <a:latin typeface="+mn-lt"/>
                <a:ea typeface="+mn-ea"/>
                <a:cs typeface="+mn-cs"/>
              </a:rPr>
              <a:t>Pas de interactie aan</a:t>
            </a:r>
            <a:r>
              <a:rPr lang="nl-BE" sz="1200" i="1" kern="1200" dirty="0">
                <a:solidFill>
                  <a:schemeClr val="tx1"/>
                </a:solidFill>
                <a:effectLst/>
                <a:latin typeface="+mn-lt"/>
                <a:ea typeface="+mn-ea"/>
                <a:cs typeface="+mn-cs"/>
              </a:rPr>
              <a:t>. Dit is de S in de F.A.C.T.S.-piramide van het ImPACT-programma (</a:t>
            </a:r>
            <a:r>
              <a:rPr lang="nl-BE" sz="1200" i="1" u="sng" kern="1200" dirty="0" err="1">
                <a:solidFill>
                  <a:schemeClr val="tx1"/>
                </a:solidFill>
                <a:effectLst/>
                <a:latin typeface="+mn-lt"/>
                <a:ea typeface="+mn-ea"/>
                <a:cs typeface="+mn-cs"/>
              </a:rPr>
              <a:t>S</a:t>
            </a:r>
            <a:r>
              <a:rPr lang="nl-BE" sz="1200" i="1" kern="1200" dirty="0" err="1">
                <a:solidFill>
                  <a:schemeClr val="tx1"/>
                </a:solidFill>
                <a:effectLst/>
                <a:latin typeface="+mn-lt"/>
                <a:ea typeface="+mn-ea"/>
                <a:cs typeface="+mn-cs"/>
              </a:rPr>
              <a:t>hape</a:t>
            </a:r>
            <a:r>
              <a:rPr lang="nl-BE" sz="1200" i="1" kern="1200" dirty="0">
                <a:solidFill>
                  <a:schemeClr val="tx1"/>
                </a:solidFill>
                <a:effectLst/>
                <a:latin typeface="+mn-lt"/>
                <a:ea typeface="+mn-ea"/>
                <a:cs typeface="+mn-cs"/>
              </a:rPr>
              <a:t> the </a:t>
            </a:r>
            <a:r>
              <a:rPr lang="nl-BE" sz="1200" i="1" kern="1200" dirty="0" err="1">
                <a:solidFill>
                  <a:schemeClr val="tx1"/>
                </a:solidFill>
                <a:effectLst/>
                <a:latin typeface="+mn-lt"/>
                <a:ea typeface="+mn-ea"/>
                <a:cs typeface="+mn-cs"/>
              </a:rPr>
              <a:t>interaction</a:t>
            </a:r>
            <a:r>
              <a:rPr lang="nl-BE" sz="1200" i="1" kern="1200" dirty="0">
                <a:solidFill>
                  <a:schemeClr val="tx1"/>
                </a:solidFill>
                <a:effectLst/>
                <a:latin typeface="+mn-lt"/>
                <a:ea typeface="+mn-ea"/>
                <a:cs typeface="+mn-cs"/>
              </a:rPr>
              <a:t> in het Engels). Het gaat om het vinden van het evenwicht tussen plezier beleven met je kind en het aanleren van nieuwe vaardigheden aan je kind. Nadat we besproken hebben hoe we dit evenwicht kunnen bereiken, bekijken we wat je het meest succesvol vond aan het programma en hoe je het ImPACT-programma verder kunt blijven gebruiken tijdens allerlei activiteiten thuis en buitenshuis.</a:t>
            </a:r>
          </a:p>
        </p:txBody>
      </p:sp>
      <p:sp>
        <p:nvSpPr>
          <p:cNvPr id="4" name="Slide Number Placeholder 3"/>
          <p:cNvSpPr>
            <a:spLocks noGrp="1"/>
          </p:cNvSpPr>
          <p:nvPr>
            <p:ph type="sldNum" sz="quarter" idx="10"/>
          </p:nvPr>
        </p:nvSpPr>
        <p:spPr/>
        <p:txBody>
          <a:bodyPr/>
          <a:lstStyle/>
          <a:p>
            <a:fld id="{FC9101D1-B25D-41CF-8536-D8833D23ED3F}" type="slidenum">
              <a:rPr lang="en-US" smtClean="0"/>
              <a:t>1</a:t>
            </a:fld>
            <a:endParaRPr lang="en-US"/>
          </a:p>
        </p:txBody>
      </p:sp>
    </p:spTree>
    <p:extLst>
      <p:ext uri="{BB962C8B-B14F-4D97-AF65-F5344CB8AC3E}">
        <p14:creationId xmlns:p14="http://schemas.microsoft.com/office/powerpoint/2010/main" val="3183727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Bespreek de rationale van </a:t>
            </a:r>
            <a:r>
              <a:rPr lang="nl-BE" sz="1200" i="1" kern="1200" dirty="0">
                <a:solidFill>
                  <a:schemeClr val="tx1"/>
                </a:solidFill>
                <a:effectLst/>
                <a:latin typeface="+mn-lt"/>
                <a:ea typeface="+mn-ea"/>
                <a:cs typeface="+mn-cs"/>
              </a:rPr>
              <a:t>Gebruik het ImPACT-programma buitenshuis</a:t>
            </a:r>
            <a:r>
              <a:rPr lang="nl-BE" sz="1200" kern="1200" dirty="0">
                <a:solidFill>
                  <a:schemeClr val="tx1"/>
                </a:solidFill>
                <a:effectLst/>
                <a:latin typeface="+mn-lt"/>
                <a:ea typeface="+mn-ea"/>
                <a:cs typeface="+mn-cs"/>
              </a:rPr>
              <a:t>. Je kunt deze techniek illustreren aan de hand van voorbeelden van specifieke speldoelen die ermee bereikt kunnen worden, op basis van je kennis van de kinderen in de groep. Voor meer informatie over deze techniek kan je verwijzen naar de handleiding voor ouders.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indent="0">
              <a:buFont typeface="Wingdings" panose="05000000000000000000" pitchFamily="2" charset="2"/>
              <a:buNone/>
            </a:pPr>
            <a:r>
              <a:rPr lang="nl-NL" sz="1200" i="1" kern="1200" dirty="0">
                <a:solidFill>
                  <a:schemeClr val="tx1"/>
                </a:solidFill>
                <a:effectLst/>
                <a:latin typeface="+mn-lt"/>
                <a:ea typeface="+mn-ea"/>
                <a:cs typeface="+mn-cs"/>
              </a:rPr>
              <a:t>Je kunt ook veel van de strategieën van het ImPACT-programma buitenshuis met je kind gebruiken om je kind betrokken te houden en het nieuwe vaardigheden aan te leren.</a:t>
            </a:r>
          </a:p>
          <a:p>
            <a:pPr marL="0" indent="0">
              <a:buFont typeface="Wingdings" panose="05000000000000000000" pitchFamily="2" charset="2"/>
              <a:buNone/>
            </a:pPr>
            <a:endParaRPr lang="en-US" sz="1200" i="1" kern="1200" dirty="0">
              <a:solidFill>
                <a:schemeClr val="tx1"/>
              </a:solidFill>
              <a:effectLst/>
              <a:latin typeface="+mn-lt"/>
              <a:ea typeface="+mn-ea"/>
              <a:cs typeface="+mn-cs"/>
            </a:endParaRP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Oefening buitenshuis is belangrijk, omdat het je kind helpt vaardigheden te gebruiken in nieuwe omgevingen met meer mensen.</a:t>
            </a: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Deze strategieën kunnen je kind betrokken houden tijdens uitstapjes en kunnen helpen zijn/haar verveling en frustratie te verminderen.</a:t>
            </a:r>
          </a:p>
        </p:txBody>
      </p:sp>
      <p:sp>
        <p:nvSpPr>
          <p:cNvPr id="4" name="Slide Number Placeholder 3"/>
          <p:cNvSpPr>
            <a:spLocks noGrp="1"/>
          </p:cNvSpPr>
          <p:nvPr>
            <p:ph type="sldNum" sz="quarter" idx="10"/>
          </p:nvPr>
        </p:nvSpPr>
        <p:spPr/>
        <p:txBody>
          <a:bodyPr/>
          <a:lstStyle/>
          <a:p>
            <a:fld id="{FDD34C59-199B-4625-866A-836CDAC49068}" type="slidenum">
              <a:rPr lang="en-US" smtClean="0"/>
              <a:t>10</a:t>
            </a:fld>
            <a:endParaRPr lang="en-US"/>
          </a:p>
        </p:txBody>
      </p:sp>
    </p:spTree>
    <p:extLst>
      <p:ext uri="{BB962C8B-B14F-4D97-AF65-F5344CB8AC3E}">
        <p14:creationId xmlns:p14="http://schemas.microsoft.com/office/powerpoint/2010/main" val="4197096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Bespreek de kernpunten van </a:t>
            </a:r>
            <a:r>
              <a:rPr lang="nl-BE" sz="1200" i="1" kern="1200" dirty="0">
                <a:solidFill>
                  <a:schemeClr val="tx1"/>
                </a:solidFill>
                <a:effectLst/>
                <a:latin typeface="+mn-lt"/>
                <a:ea typeface="+mn-ea"/>
                <a:cs typeface="+mn-cs"/>
              </a:rPr>
              <a:t>Gebruik het ImPACT-programma buitenshuis</a:t>
            </a:r>
            <a:r>
              <a:rPr lang="nl-BE" sz="1200" kern="1200" dirty="0">
                <a:solidFill>
                  <a:schemeClr val="tx1"/>
                </a:solidFill>
                <a:effectLst/>
                <a:latin typeface="+mn-lt"/>
                <a:ea typeface="+mn-ea"/>
                <a:cs typeface="+mn-cs"/>
              </a:rPr>
              <a:t>. Geef specifieke voorbeelden van hoe ouders deze techniek kunnen gebruiken, op basis van je kennis van de kinderen in de groep.</a:t>
            </a: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Dit zijn een paar tips die je kunnen helpen om het ImPACT-programma succesvol buitenshuis te gebruiken.</a:t>
            </a:r>
          </a:p>
          <a:p>
            <a:pPr marL="0" lvl="0" indent="0">
              <a:buFont typeface="Wingdings" panose="05000000000000000000" pitchFamily="2" charset="2"/>
              <a:buNone/>
            </a:pPr>
            <a:endParaRPr lang="en-US"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Als je kind vertrouwd speelgoed en materialen ziet tijdens de uitstapjes dan kan dit hem/haar helpen in interactie gaan met jou en je instructies op te volgen. Breng vertrouwd en favoriet speelgoed mee op de uitstapjes om je kind te helpen om nieuwe vaardigheden te gebruiken in een andere omgeving. Je kunt ook een favoriet speeltje of voorwerp gebruiken als een beloning voor het opvolgen van instructies buitenshuis. </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Gebruik de strategieën van het ImPACT-programma om kleine, betekenisvolle leerkansen te creëren als je buitenshuis bent. Deze korte leermomenten zullen na verloop van tijd samen zorgen voor extra stimulatie van de ontwikkeling van de sociaalcommunicatieve vaardigheden van je kind. Probeer korte leerkansen voor je kind te creëren op veel verschillende plaatsen. Dit zal hem/haar leren om de vaardigheden vaker te gebruiken, met meer mensen en op meer plaatsen. Het gebruik van deze strategieën moet niet noodzakelijk veel tijd in beslag nemen. Bijvoorbeeld, wanneer je in de wagen stapt, prompt je kind om het woord “Open” te zeggen, voordat je de deur van de auto opent. Ga daarna verder met je uitstapje. Kies de gebruikte techniek rekening houdend met de motivatie en gemoedstoestand van je kind, en met de omgeving waarin je je bevindt. Denk eraan, </a:t>
            </a:r>
            <a:r>
              <a:rPr lang="nl-NL" sz="1200" b="1" i="1" kern="1200" dirty="0">
                <a:solidFill>
                  <a:schemeClr val="tx1"/>
                </a:solidFill>
                <a:effectLst/>
                <a:latin typeface="+mn-lt"/>
                <a:ea typeface="+mn-ea"/>
                <a:cs typeface="+mn-cs"/>
              </a:rPr>
              <a:t>Focus op je kind </a:t>
            </a:r>
            <a:r>
              <a:rPr lang="nl-NL" sz="1200" i="1" kern="1200" dirty="0">
                <a:solidFill>
                  <a:schemeClr val="tx1"/>
                </a:solidFill>
                <a:effectLst/>
                <a:latin typeface="+mn-lt"/>
                <a:ea typeface="+mn-ea"/>
                <a:cs typeface="+mn-cs"/>
              </a:rPr>
              <a:t>en </a:t>
            </a:r>
            <a:r>
              <a:rPr lang="nl-NL" sz="1200" b="1" i="1" kern="1200" dirty="0">
                <a:solidFill>
                  <a:schemeClr val="tx1"/>
                </a:solidFill>
                <a:effectLst/>
                <a:latin typeface="+mn-lt"/>
                <a:ea typeface="+mn-ea"/>
                <a:cs typeface="+mn-cs"/>
              </a:rPr>
              <a:t>Pas je communicatie aan </a:t>
            </a:r>
            <a:r>
              <a:rPr lang="nl-NL" sz="1200" i="1" kern="1200" dirty="0">
                <a:solidFill>
                  <a:schemeClr val="tx1"/>
                </a:solidFill>
                <a:effectLst/>
                <a:latin typeface="+mn-lt"/>
                <a:ea typeface="+mn-ea"/>
                <a:cs typeface="+mn-cs"/>
              </a:rPr>
              <a:t>zijn geschikt voor bijna alle interacties met je kind. </a:t>
            </a:r>
            <a:r>
              <a:rPr lang="nl-NL" sz="1200" b="1" i="1" kern="1200" dirty="0">
                <a:solidFill>
                  <a:schemeClr val="tx1"/>
                </a:solidFill>
                <a:effectLst/>
                <a:latin typeface="+mn-lt"/>
                <a:ea typeface="+mn-ea"/>
                <a:cs typeface="+mn-cs"/>
              </a:rPr>
              <a:t>Creëer kansen </a:t>
            </a:r>
            <a:r>
              <a:rPr lang="nl-NL" sz="1200" i="1" kern="1200" dirty="0">
                <a:solidFill>
                  <a:schemeClr val="tx1"/>
                </a:solidFill>
                <a:effectLst/>
                <a:latin typeface="+mn-lt"/>
                <a:ea typeface="+mn-ea"/>
                <a:cs typeface="+mn-cs"/>
              </a:rPr>
              <a:t>en </a:t>
            </a:r>
            <a:r>
              <a:rPr lang="nl-NL" sz="1200" b="1" i="1" kern="1200" dirty="0">
                <a:solidFill>
                  <a:schemeClr val="tx1"/>
                </a:solidFill>
                <a:effectLst/>
                <a:latin typeface="+mn-lt"/>
                <a:ea typeface="+mn-ea"/>
                <a:cs typeface="+mn-cs"/>
              </a:rPr>
              <a:t>Leer nieuwe vaardigheden aan </a:t>
            </a:r>
            <a:r>
              <a:rPr lang="nl-NL" sz="1200" i="1" kern="1200" dirty="0">
                <a:solidFill>
                  <a:schemeClr val="tx1"/>
                </a:solidFill>
                <a:effectLst/>
                <a:latin typeface="+mn-lt"/>
                <a:ea typeface="+mn-ea"/>
                <a:cs typeface="+mn-cs"/>
              </a:rPr>
              <a:t>kunnen moeilijker te gebruiken zijn buitenshuis.</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Het schema voor activiteiten buitenshuis (formulier 6.2) in hoofdstuk 6 van de ouderhandleiding kan een hulp zijn om na te denken over een aantal activiteiten buitenshuis die je regelmatig met je kind doet. Gebruik dit schema om de beste momenten te bepalen om de interventiestrategieën te gebruiken tijdens sommige van deze uitstapjes, zodat je kind beter betrokken blijft en communiceert.</a:t>
            </a:r>
          </a:p>
        </p:txBody>
      </p:sp>
      <p:sp>
        <p:nvSpPr>
          <p:cNvPr id="4" name="Slide Number Placeholder 3"/>
          <p:cNvSpPr>
            <a:spLocks noGrp="1"/>
          </p:cNvSpPr>
          <p:nvPr>
            <p:ph type="sldNum" sz="quarter" idx="10"/>
          </p:nvPr>
        </p:nvSpPr>
        <p:spPr/>
        <p:txBody>
          <a:bodyPr/>
          <a:lstStyle/>
          <a:p>
            <a:fld id="{FC9101D1-B25D-41CF-8536-D8833D23ED3F}" type="slidenum">
              <a:rPr lang="en-US" smtClean="0"/>
              <a:t>11</a:t>
            </a:fld>
            <a:endParaRPr lang="en-US"/>
          </a:p>
        </p:txBody>
      </p:sp>
    </p:spTree>
    <p:extLst>
      <p:ext uri="{BB962C8B-B14F-4D97-AF65-F5344CB8AC3E}">
        <p14:creationId xmlns:p14="http://schemas.microsoft.com/office/powerpoint/2010/main" val="326185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Overloop met de ouders het voorbeeld in deze slide over hoe ze het ImPACT-programma buitenshuis kunnen gebruiken tijdens verschillende activiteiten aan de hand van het overzicht in de ouderhandleiding (p. 136). Dit is ook een geschikt moment om te checken of ouders nog vragen hebben.</a:t>
            </a: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r>
              <a:rPr lang="nl-BE" sz="1200" i="1" kern="1200" dirty="0">
                <a:solidFill>
                  <a:schemeClr val="tx1"/>
                </a:solidFill>
                <a:effectLst/>
                <a:latin typeface="+mn-lt"/>
                <a:ea typeface="+mn-ea"/>
                <a:cs typeface="+mn-cs"/>
              </a:rPr>
              <a:t>Het voorbeeld in deze slide toont hoe papa werkt aan het doel om zijn dochter Mai te leren wijzen in een aantal verschillende omgevingen buitenshuis. De strategieën die hij gebruikt hangen af van hoeveel Mai van de activiteit houdt, hoe </a:t>
            </a:r>
            <a:r>
              <a:rPr lang="nl-BE" sz="1200" i="1" kern="1200" dirty="0" err="1">
                <a:solidFill>
                  <a:schemeClr val="tx1"/>
                </a:solidFill>
                <a:effectLst/>
                <a:latin typeface="+mn-lt"/>
                <a:ea typeface="+mn-ea"/>
                <a:cs typeface="+mn-cs"/>
              </a:rPr>
              <a:t>Mai’s</a:t>
            </a:r>
            <a:r>
              <a:rPr lang="nl-BE" sz="1200" i="1" kern="1200" dirty="0">
                <a:solidFill>
                  <a:schemeClr val="tx1"/>
                </a:solidFill>
                <a:effectLst/>
                <a:latin typeface="+mn-lt"/>
                <a:ea typeface="+mn-ea"/>
                <a:cs typeface="+mn-cs"/>
              </a:rPr>
              <a:t> gemoedstoestand is en hoe gemakkelijk hij de toegang kan controleren tot de dingen die Mai graag wil en of hij kan doorzetten na een prompt. Mai is vaak gemotiveerd om naar het warenhuis te gaan, maar ze krijgt soms driftbuien als ze niet snel genoeg krijgt wat ze wil. Ze zijn wel vaak gehaast bij het winkelen, dus als papa met Mai gaat winkelen, modelleert hij taal door naar elk voorwerp te wijzen en het te benoemen terwijl hij het in het winkelkarretje legt. Wanneer Mai een beetje overstuur raakt in de kinderbibliotheek, voelt papa zich meer op zijn gemak, omdat ze daar vaak naartoe gaan. Mai houdt van boekjes, dus prompt papa haar om naar een boek te wijzen dat hij aan haar moet voorlezen. Tijdens het wandelen is het voor papa moeilijk om de toegang tot dingen te controleren, dus als ze door de buurt wandelen, wijst hij naar en benoemt hij dingen waar Mai naar kijkt. Mai is dol op de schommel in het park, maar ze heeft hulp nodig om erop te komen, dus prompt papa haar om ernaar te wijzen alvorens haar erop te helpen. Mai is ook dol op het zwembad, maar ze heeft hulp nodig om in het water te komen, dus prompt papa haar om naar het water te wijzen voordat ze in het water mag. Mai is zeer gemotiveerd om uit de auto te stappen als ze thuiskomen van school. Omdat ze hulp nodig heeft bij het losmaken van de gordel van haar autostoel, prompt papa haar om naar de gordel van de autostoel te wijzen voordat hij deze losmaakt.</a:t>
            </a:r>
          </a:p>
          <a:p>
            <a:endParaRPr lang="en-US" dirty="0"/>
          </a:p>
        </p:txBody>
      </p:sp>
      <p:sp>
        <p:nvSpPr>
          <p:cNvPr id="4" name="Slide Number Placeholder 3"/>
          <p:cNvSpPr>
            <a:spLocks noGrp="1"/>
          </p:cNvSpPr>
          <p:nvPr>
            <p:ph type="sldNum" sz="quarter" idx="10"/>
          </p:nvPr>
        </p:nvSpPr>
        <p:spPr/>
        <p:txBody>
          <a:bodyPr/>
          <a:lstStyle/>
          <a:p>
            <a:fld id="{FDD34C59-199B-4625-866A-836CDAC49068}" type="slidenum">
              <a:rPr lang="en-US" smtClean="0"/>
              <a:t>12</a:t>
            </a:fld>
            <a:endParaRPr lang="en-US"/>
          </a:p>
        </p:txBody>
      </p:sp>
    </p:spTree>
    <p:extLst>
      <p:ext uri="{BB962C8B-B14F-4D97-AF65-F5344CB8AC3E}">
        <p14:creationId xmlns:p14="http://schemas.microsoft.com/office/powerpoint/2010/main" val="2522762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Laat de ouders bespreken welke activiteiten zich het best lenen voor het </a:t>
            </a:r>
            <a:r>
              <a:rPr lang="nl-BE" sz="1200" i="1" kern="1200" dirty="0">
                <a:solidFill>
                  <a:schemeClr val="tx1"/>
                </a:solidFill>
                <a:effectLst/>
                <a:latin typeface="+mn-lt"/>
                <a:ea typeface="+mn-ea"/>
                <a:cs typeface="+mn-cs"/>
              </a:rPr>
              <a:t>Gebruik van het ImPACT-programma buitenshuis</a:t>
            </a:r>
            <a:r>
              <a:rPr lang="nl-BE" sz="1200" kern="1200" dirty="0">
                <a:solidFill>
                  <a:schemeClr val="tx1"/>
                </a:solidFill>
                <a:effectLst/>
                <a:latin typeface="+mn-lt"/>
                <a:ea typeface="+mn-ea"/>
                <a:cs typeface="+mn-cs"/>
              </a:rPr>
              <a:t> aan de hand van de ‘Denk er eens over na’-vragen op deze slide. Geef ze een paar minuten om over hun antwoorden na te denken. Laat hen dan hun antwoorden bespreken, per twee of in de volledige groep. Help hen na te denken over welke activiteiten het beste zouden werken voor hun kind en hoe ze de strategieën kunnen gebruiken in de activiteiten die de groepsleden bespreken. Je kunt ouders verwijzen naar de tabel ‘Probeer dit thuis!’ in hoofdstuk 6 van de ouderhandleiding. Daarin staan ideeën voor de techniek </a:t>
            </a:r>
            <a:r>
              <a:rPr lang="nl-BE" sz="1200" i="1" kern="1200" dirty="0">
                <a:solidFill>
                  <a:schemeClr val="tx1"/>
                </a:solidFill>
                <a:effectLst/>
                <a:latin typeface="+mn-lt"/>
                <a:ea typeface="+mn-ea"/>
                <a:cs typeface="+mn-cs"/>
              </a:rPr>
              <a:t>Gebruik het ImPACT-programma buitenshuis</a:t>
            </a:r>
            <a:r>
              <a:rPr lang="nl-BE"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Laten we nu even de tijd nemen om na te denken over activiteiten buitenshuis die zich het best lenen om verschillende strategieën van het ImPACT-programma te gebruiken. </a:t>
            </a:r>
          </a:p>
          <a:p>
            <a:pPr marL="0" lvl="0" indent="0">
              <a:buFont typeface="Wingdings" panose="05000000000000000000" pitchFamily="2" charset="2"/>
              <a:buNone/>
            </a:pPr>
            <a:endParaRPr lang="en-US"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Neem even de tijd om na te denken over welke activiteiten buitenshuis zich het best lenen voor het gebruik van het ImPACT-programma.</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Denk vervolgens na over hoe je de strategieën tijdens deze activiteiten kunt gebruiken om de doelen van je kind te bereiken. Denk eraan dat sommige strategieën wellicht beter werken bij sommige activiteiten dan bij andere. Hou dus rekening met de algemene motivatie en gemoedstoestand van je kind, of je de toegang kunt controleren tot dingen die je kind wil hebben en of je tijd hebt om door te zetten bij het prompten tijdens verschillende activiteiten buitenshuis. </a:t>
            </a:r>
          </a:p>
          <a:p>
            <a:pPr marL="171450" lvl="0" indent="-171450">
              <a:buFont typeface="Wingdings" panose="05000000000000000000" pitchFamily="2" charset="2"/>
              <a:buChar char="Ø"/>
            </a:pPr>
            <a:r>
              <a:rPr lang="nl-NL" sz="1200" i="0" kern="1200" dirty="0">
                <a:solidFill>
                  <a:schemeClr val="tx1"/>
                </a:solidFill>
                <a:effectLst/>
                <a:latin typeface="+mn-lt"/>
                <a:ea typeface="+mn-ea"/>
                <a:cs typeface="+mn-cs"/>
              </a:rPr>
              <a:t>[Na een paar minuten] </a:t>
            </a:r>
            <a:r>
              <a:rPr lang="nl-NL" sz="1200" i="1" kern="1200" dirty="0">
                <a:solidFill>
                  <a:schemeClr val="tx1"/>
                </a:solidFill>
                <a:effectLst/>
                <a:latin typeface="+mn-lt"/>
                <a:ea typeface="+mn-ea"/>
                <a:cs typeface="+mn-cs"/>
              </a:rPr>
              <a:t>Laat het ons nu bespreken.</a:t>
            </a:r>
          </a:p>
        </p:txBody>
      </p:sp>
      <p:sp>
        <p:nvSpPr>
          <p:cNvPr id="4" name="Slide Number Placeholder 3"/>
          <p:cNvSpPr>
            <a:spLocks noGrp="1"/>
          </p:cNvSpPr>
          <p:nvPr>
            <p:ph type="sldNum" sz="quarter" idx="10"/>
          </p:nvPr>
        </p:nvSpPr>
        <p:spPr/>
        <p:txBody>
          <a:bodyPr/>
          <a:lstStyle/>
          <a:p>
            <a:fld id="{FC9101D1-B25D-41CF-8536-D8833D23ED3F}" type="slidenum">
              <a:rPr lang="en-US" smtClean="0"/>
              <a:t>13</a:t>
            </a:fld>
            <a:endParaRPr lang="en-US"/>
          </a:p>
        </p:txBody>
      </p:sp>
    </p:spTree>
    <p:extLst>
      <p:ext uri="{BB962C8B-B14F-4D97-AF65-F5344CB8AC3E}">
        <p14:creationId xmlns:p14="http://schemas.microsoft.com/office/powerpoint/2010/main" val="546381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Laat elke ouder een plan opstellen voor hoe ze de komende week zal oefenen. Het is zeer belangrijk dat de ouders tijdens de groepssessie tijd hebben om het oefenplan in te vullen. Geef de ouders enkele minuten om het volgende op hun oefenplan te noteren: (1) een doel dat ze willen bereiken, en (2) zes verschillende activiteiten thuis en/of buitenshuis om te oefenen. Voor elke activiteit moeten de ouders noteren hoe ze het doel zullen bereiken door gebruik te maken van één of meer ImPACT-technieken. Je kunt één van de ouders vragen om het schema samen met jou in te vullen, als voorbeeld voor de groep. Als er voldoende tijd is, kan je de ouders hun oefenplannen met elkaar laten bespreken, per twee of met de hele groep. Wanneer de ouders klaar zijn met het oefenplan, vraag je hen om na te denken over wat er moeilijk zou kunnen zijn aan het gebruik van de techniek thuis. Afhankelijk van de tijd kan je hen mogelijke oplossingen laten bespreken, opnieuw per twee of met de hele groep. Veel voorkomende problemen en mogelijke oplossingen staan in de tabel ‘Tips voor het oplossen van problemen’ aan het eind van sessie 12. Het einde van dit gesprek is meestal een goed moment in de presentatie om een korte pauze in te lassen.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r>
              <a:rPr lang="nl-BE" sz="1200" i="1" kern="1200" dirty="0">
                <a:solidFill>
                  <a:schemeClr val="tx1"/>
                </a:solidFill>
                <a:effectLst/>
                <a:latin typeface="+mn-lt"/>
                <a:ea typeface="+mn-ea"/>
                <a:cs typeface="+mn-cs"/>
              </a:rPr>
              <a:t>Ik zou graag hebben dat elk van jullie één doel van je kind voor ogen houdt waaraan je de komende week wil werken. Denk aan enkele van de activiteiten thuis en buitenshuis die we eerder besproken hebben. Kies zes verschillende activiteiten waarin je het doel deze week kunt bereiken en noteer deze op je oefenplan. Schrijf voor elke activiteit op hoe je één of meer ImPACT-technieken gaat gebruiken om het gekozen doel te bereiken. Denk eraan hoe de routines gestructureerd zijn en hoe je kind meestal reageert bij het beslissen welke technieken het beste zijn om te gebruiken. Denk ook na over wat moeilijk zal zijn wanneer je het plan gebruikt. Wat zijn mogelijke oplossingen om het gemakkelijker te maken? Ga verder met het oefenen van het ImPACT-programma tijdens het spelen gedurende 15-20 minuten per dag. Creëer aanvullend veel korte leermomenten tijdens de routines of activiteiten die je gekozen hebt.</a:t>
            </a:r>
            <a:endParaRPr lang="en-US" i="1" dirty="0"/>
          </a:p>
        </p:txBody>
      </p:sp>
      <p:sp>
        <p:nvSpPr>
          <p:cNvPr id="4" name="Slide Number Placeholder 3"/>
          <p:cNvSpPr>
            <a:spLocks noGrp="1"/>
          </p:cNvSpPr>
          <p:nvPr>
            <p:ph type="sldNum" sz="quarter" idx="10"/>
          </p:nvPr>
        </p:nvSpPr>
        <p:spPr/>
        <p:txBody>
          <a:bodyPr/>
          <a:lstStyle/>
          <a:p>
            <a:fld id="{FC9101D1-B25D-41CF-8536-D8833D23ED3F}" type="slidenum">
              <a:rPr lang="en-US" smtClean="0"/>
              <a:t>14</a:t>
            </a:fld>
            <a:endParaRPr lang="en-US"/>
          </a:p>
        </p:txBody>
      </p:sp>
    </p:spTree>
    <p:extLst>
      <p:ext uri="{BB962C8B-B14F-4D97-AF65-F5344CB8AC3E}">
        <p14:creationId xmlns:p14="http://schemas.microsoft.com/office/powerpoint/2010/main" val="2125740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Het doel van het laatste deel van deze sessie is te plannen voor blijvend succes, dat wil zeggen, ervoor zorgen dat iedereen de kans krijgt om bijkomende vragen te stellen, problemen op te lossen en de groep met een goed gevoel te verlaten. (</a:t>
            </a:r>
            <a:r>
              <a:rPr lang="nl-BE" sz="1200" i="1" kern="1200" dirty="0">
                <a:solidFill>
                  <a:schemeClr val="tx1"/>
                </a:solidFill>
                <a:effectLst/>
                <a:latin typeface="+mn-lt"/>
                <a:ea typeface="+mn-ea"/>
                <a:cs typeface="+mn-cs"/>
              </a:rPr>
              <a:t>Plan voor blijvend succes</a:t>
            </a:r>
            <a:r>
              <a:rPr lang="nl-BE" sz="1200" kern="1200" dirty="0">
                <a:solidFill>
                  <a:schemeClr val="tx1"/>
                </a:solidFill>
                <a:effectLst/>
                <a:latin typeface="+mn-lt"/>
                <a:ea typeface="+mn-ea"/>
                <a:cs typeface="+mn-cs"/>
              </a:rPr>
              <a:t> is één van de twee onderdelen van </a:t>
            </a:r>
            <a:r>
              <a:rPr lang="nl-BE" sz="1200" b="1" kern="1200" dirty="0">
                <a:solidFill>
                  <a:schemeClr val="tx1"/>
                </a:solidFill>
                <a:effectLst/>
                <a:latin typeface="+mn-lt"/>
                <a:ea typeface="+mn-ea"/>
                <a:cs typeface="+mn-cs"/>
              </a:rPr>
              <a:t>Verder gaan</a:t>
            </a:r>
            <a:r>
              <a:rPr lang="nl-BE" sz="1200" kern="1200" dirty="0">
                <a:solidFill>
                  <a:schemeClr val="tx1"/>
                </a:solidFill>
                <a:effectLst/>
                <a:latin typeface="+mn-lt"/>
                <a:ea typeface="+mn-ea"/>
                <a:cs typeface="+mn-cs"/>
              </a:rPr>
              <a:t> in het ImPACT-programma; het andere onderdeel, </a:t>
            </a:r>
            <a:r>
              <a:rPr lang="nl-BE" sz="1200" i="1" kern="1200" dirty="0">
                <a:solidFill>
                  <a:schemeClr val="tx1"/>
                </a:solidFill>
                <a:effectLst/>
                <a:latin typeface="+mn-lt"/>
                <a:ea typeface="+mn-ea"/>
                <a:cs typeface="+mn-cs"/>
              </a:rPr>
              <a:t>Werk de doelen van je kind bij</a:t>
            </a:r>
            <a:r>
              <a:rPr lang="nl-BE" sz="1200" kern="1200" dirty="0">
                <a:solidFill>
                  <a:schemeClr val="tx1"/>
                </a:solidFill>
                <a:effectLst/>
                <a:latin typeface="+mn-lt"/>
                <a:ea typeface="+mn-ea"/>
                <a:cs typeface="+mn-cs"/>
              </a:rPr>
              <a:t>, komt voor elke ouder afzonderlijk aan bod in Sessie 12). Moedig ouders aan om hun contacten met andere ouders uit de groep te onderhouden nadat het programma afgelopen is. Mocht deze sessie vroegtijdig afgelopen zijn, kunnen ouders deze tijd gebruiken om elkaar te ondersteunen. Dit kan bijvoorbeeld door ouders aan te moedigen om informatie te delen over andere hulpverlening die zij nuttig vonden, of door ouders te laten praten over enkele van de moeilijkheden waarmee ze geconfronteerd worden in de opvoeding van een kind met sociaalcommunicatieve problemen. Als de groepssessie eindigt met het laatstgenoemde, zorg dan voor een soort afsluiter die de ouders een positief gevoel geeft.</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r>
              <a:rPr lang="nl-BE" sz="1200" i="1" kern="1200" dirty="0">
                <a:solidFill>
                  <a:schemeClr val="tx1"/>
                </a:solidFill>
                <a:effectLst/>
                <a:latin typeface="+mn-lt"/>
                <a:ea typeface="+mn-ea"/>
                <a:cs typeface="+mn-cs"/>
              </a:rPr>
              <a:t>Het laatste deel van de groepssessie van vandaag besteden we tijd aan het bespreken van wat je geleerd hebt in de loop van het groepsprogramma en welke ondersteuning je denkt nodig te hebben in de toekomst. Dit helpt je bij het reflecteren over hoe je de aangeleerde vaardigheden van het ImPACT-programma verder te gebruiken. </a:t>
            </a:r>
          </a:p>
          <a:p>
            <a:pPr marL="0" lvl="0" indent="0">
              <a:buFont typeface="Wingdings" panose="05000000000000000000" pitchFamily="2" charset="2"/>
              <a:buNone/>
            </a:pPr>
            <a:endParaRPr lang="en-US" sz="1200" i="1" kern="1200" dirty="0">
              <a:solidFill>
                <a:schemeClr val="tx1"/>
              </a:solidFill>
              <a:effectLst/>
              <a:latin typeface="+mn-lt"/>
              <a:ea typeface="+mn-ea"/>
              <a:cs typeface="+mn-cs"/>
            </a:endParaRPr>
          </a:p>
          <a:p>
            <a:pPr marL="0" lvl="0" indent="0">
              <a:buFont typeface="Wingdings" panose="05000000000000000000" pitchFamily="2" charset="2"/>
              <a:buNone/>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DD34C59-199B-4625-866A-836CDAC49068}" type="slidenum">
              <a:rPr lang="en-US" smtClean="0"/>
              <a:t>15</a:t>
            </a:fld>
            <a:endParaRPr lang="en-US"/>
          </a:p>
        </p:txBody>
      </p:sp>
    </p:spTree>
    <p:extLst>
      <p:ext uri="{BB962C8B-B14F-4D97-AF65-F5344CB8AC3E}">
        <p14:creationId xmlns:p14="http://schemas.microsoft.com/office/powerpoint/2010/main" val="4159945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Bespreek de verwezenlijkingen om de ouders te helpen de positieve impact van hun werk met hun kinderen te erkennen en gemotiveerd te blijven om de strategieën van het ImPACT-programma thuis te gebruiken. Help de ouders positieve veranderingen in de kwaliteit van de ouder-kindrelatie te identificeren, alsook de vooruitgang in de vaardigheden van hun kind en de rol die zij bij deze vooruitgang gespeeld hebben. Schrijf deze verwezenlijkingen op een whiteboard om ouders te helpen hun eigen en elkaars inspanningen te erkennen. Je kan overwegen om de lijst van verwezenlijkingen te kopiëren en uit te delen aan de ouders tijdens de laatste coachingsessie.</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b="0" i="1"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Laten we beginnen met het erkennen van de verwezenlijkingen van elk gezin en hier de nodige aandacht aan geven.</a:t>
            </a:r>
          </a:p>
          <a:p>
            <a:pPr marL="0" lvl="0" indent="0">
              <a:buFont typeface="Wingdings" panose="05000000000000000000" pitchFamily="2" charset="2"/>
              <a:buNone/>
            </a:pPr>
            <a:endParaRPr lang="en-US"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en-US" sz="1200" i="1" kern="1200" dirty="0">
                <a:solidFill>
                  <a:schemeClr val="tx1"/>
                </a:solidFill>
                <a:effectLst/>
                <a:latin typeface="+mn-lt"/>
                <a:ea typeface="+mn-ea"/>
                <a:cs typeface="+mn-cs"/>
              </a:rPr>
              <a:t> </a:t>
            </a:r>
            <a:r>
              <a:rPr lang="nl-NL" sz="1200" i="1" kern="1200" dirty="0">
                <a:solidFill>
                  <a:schemeClr val="tx1"/>
                </a:solidFill>
                <a:effectLst/>
                <a:latin typeface="+mn-lt"/>
                <a:ea typeface="+mn-ea"/>
                <a:cs typeface="+mn-cs"/>
              </a:rPr>
              <a:t>Ik zal om te beginnen elk van jullie vragen om na te denken over de vooruitgang die je kind gemaakt heeft in de loop van dit programma. Je krijgt de gelegenheid om de vooruitgang van je kind te bekijken en nieuwe doelen te stellen met je coach tijdens de laatste coachingsessie.</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Mocht je daar nog niet mee begonnen zijn, bedenk dan hoe je de verwezenlijkingen van je kind de nodige aandacht kunt geven. Probeer bijvoorbeeld elke dag iets positiefs op te schrijven dat je kind doet, zelfs als het iets kleins is. Wanneer je je gefrustreerd of overweldigd voelt, kunnen deze kleine verwezenlijkingen je eraan herinneren dat je kind elke dag vooruitgang boekt.</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Het is belangrijk dat ieder van jullie de positieve rol erkent die je gespeeld hebt in de ontwikkeling van je kind. Herinner jezelf aan al de dingen die je elke dag voor je kind doet. Weet dat jij het bent die je kind helpt om zijn sociaalcommunicatieve vaardigheden te ontwikkelen!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Ik geef je even de tijd om na te denken over de verwezenlijkingen van je kind en jezelf tijdens het programma. Daarna bespreken we dit in de groep. Ik ga de verwezenlijkingen op het bord noteren, zodat we allemaal kunnen zien en waarderen wat iedereen gedaan heeft. </a:t>
            </a:r>
          </a:p>
          <a:p>
            <a:pPr marL="171450" lvl="0" indent="-171450">
              <a:buFont typeface="Wingdings" panose="05000000000000000000" pitchFamily="2" charset="2"/>
              <a:buChar char="Ø"/>
            </a:pPr>
            <a:r>
              <a:rPr lang="nl-NL" sz="1200" i="0" kern="1200" dirty="0">
                <a:solidFill>
                  <a:schemeClr val="tx1"/>
                </a:solidFill>
                <a:effectLst/>
                <a:latin typeface="+mn-lt"/>
                <a:ea typeface="+mn-ea"/>
                <a:cs typeface="+mn-cs"/>
              </a:rPr>
              <a:t>[Na een paar minuten] </a:t>
            </a:r>
            <a:r>
              <a:rPr lang="nl-NL" sz="1200" i="1" kern="1200" dirty="0">
                <a:solidFill>
                  <a:schemeClr val="tx1"/>
                </a:solidFill>
                <a:effectLst/>
                <a:latin typeface="+mn-lt"/>
                <a:ea typeface="+mn-ea"/>
                <a:cs typeface="+mn-cs"/>
              </a:rPr>
              <a:t>Laat het ons nu bespreken.</a:t>
            </a:r>
          </a:p>
        </p:txBody>
      </p:sp>
      <p:sp>
        <p:nvSpPr>
          <p:cNvPr id="4" name="Slide Number Placeholder 3"/>
          <p:cNvSpPr>
            <a:spLocks noGrp="1"/>
          </p:cNvSpPr>
          <p:nvPr>
            <p:ph type="sldNum" sz="quarter" idx="10"/>
          </p:nvPr>
        </p:nvSpPr>
        <p:spPr/>
        <p:txBody>
          <a:bodyPr/>
          <a:lstStyle/>
          <a:p>
            <a:fld id="{FC9101D1-B25D-41CF-8536-D8833D23ED3F}" type="slidenum">
              <a:rPr lang="en-US" smtClean="0"/>
              <a:t>16</a:t>
            </a:fld>
            <a:endParaRPr lang="en-US"/>
          </a:p>
        </p:txBody>
      </p:sp>
    </p:spTree>
    <p:extLst>
      <p:ext uri="{BB962C8B-B14F-4D97-AF65-F5344CB8AC3E}">
        <p14:creationId xmlns:p14="http://schemas.microsoft.com/office/powerpoint/2010/main" val="1510148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Geef de ouders de kans om te bespreken wat voor hen het best werkt en welke problemen ze nog ondervinden bij het gebruik van de strategieën. Geef aan dat ze individueel kunnen werken aan oplossingen met hun coach tijdens de laatste coachingsessie. Help hen na te denken over hoe ze de strategieën kunnen blijven gebruiken na afloop van het programma.</a:t>
            </a:r>
          </a:p>
          <a:p>
            <a:endParaRPr lang="en-US" sz="1200" b="1" i="1"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De F.A.C.T.S. van het ImPACT-programma omvatten veel strategieën. Het is niet de bedoeling om al deze strategieën de hele tijd te gebruiken. Beschouw ze eerder als handig gereedschap dat je altijd op zak hebt om te gebruiken tijdens dagelijkse routines en activiteiten die je nu al doet met je kind.</a:t>
            </a:r>
          </a:p>
          <a:p>
            <a:pPr marL="0" lvl="0" indent="0">
              <a:buFont typeface="Wingdings" panose="05000000000000000000" pitchFamily="2" charset="2"/>
              <a:buNone/>
            </a:pPr>
            <a:endParaRPr lang="en-US"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Sta dus even stil bij welke strategieën het best werken voor je kind.</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Tijdens de laatste coachingsessie krijg je de kans om technieken te oefenen die je nog moeilijk vindt en om eventuele problemen daarbij op te lossen. Het is dus nuttig om na te denken over wat er voor jou werkt en wat nog moeilijk is. Zo kan je je coach tijdens de laatste coachingsessie duidelijk maken waar je nog hulp bij nodig hebt.</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Follow-upsessies zijn belangrijk om je vaardigheden te onderhouden en te leren hoe je het gebruik van de strategieën kunt aanpassen naarmate je kind zich verder ontwikkelt. Zorg er dus voor dat je follow-up plant als dat nodig is. We hopen dat de strategieën een deel van je gezinsleven worden, zodat je ze spontaan kan gaan gebruiken. Wanneer we niet regelmatig meer samenkomen met de groep, zal het moeilijker zijn om eraan te denken de strategieën te gebruiken. Wees je hiervan bewust en maak een plan met wat je kan doen als je merkt dat het moeilijk wordt om de technieken van het ImPACT-programma te gebruiken.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Laat ons even de tijd nemen om over deze twee vragen na te denken: Wat kan het voor jou moeilijk maken om verder te gaan met het gebruik van het ImPACT-programma? En wat kan je doen om het makkelijker te maken?</a:t>
            </a:r>
          </a:p>
          <a:p>
            <a:pPr marL="171450" lvl="0" indent="-171450">
              <a:buFont typeface="Wingdings" panose="05000000000000000000" pitchFamily="2" charset="2"/>
              <a:buChar char="Ø"/>
            </a:pPr>
            <a:r>
              <a:rPr lang="nl-NL" sz="1200" i="0" kern="1200" dirty="0">
                <a:solidFill>
                  <a:schemeClr val="tx1"/>
                </a:solidFill>
                <a:effectLst/>
                <a:latin typeface="+mn-lt"/>
                <a:ea typeface="+mn-ea"/>
                <a:cs typeface="+mn-cs"/>
              </a:rPr>
              <a:t>[Na een paar minuten] </a:t>
            </a:r>
            <a:r>
              <a:rPr lang="nl-NL" sz="1200" i="1" kern="1200" dirty="0">
                <a:solidFill>
                  <a:schemeClr val="tx1"/>
                </a:solidFill>
                <a:effectLst/>
                <a:latin typeface="+mn-lt"/>
                <a:ea typeface="+mn-ea"/>
                <a:cs typeface="+mn-cs"/>
              </a:rPr>
              <a:t>Laat ons deze vragen bespreken.</a:t>
            </a:r>
            <a:endParaRPr lang="en-US" dirty="0"/>
          </a:p>
        </p:txBody>
      </p:sp>
      <p:sp>
        <p:nvSpPr>
          <p:cNvPr id="4" name="Slide Number Placeholder 3"/>
          <p:cNvSpPr>
            <a:spLocks noGrp="1"/>
          </p:cNvSpPr>
          <p:nvPr>
            <p:ph type="sldNum" sz="quarter" idx="10"/>
          </p:nvPr>
        </p:nvSpPr>
        <p:spPr/>
        <p:txBody>
          <a:bodyPr/>
          <a:lstStyle/>
          <a:p>
            <a:fld id="{FC9101D1-B25D-41CF-8536-D8833D23ED3F}" type="slidenum">
              <a:rPr lang="en-US" smtClean="0"/>
              <a:t>17</a:t>
            </a:fld>
            <a:endParaRPr lang="en-US"/>
          </a:p>
        </p:txBody>
      </p:sp>
    </p:spTree>
    <p:extLst>
      <p:ext uri="{BB962C8B-B14F-4D97-AF65-F5344CB8AC3E}">
        <p14:creationId xmlns:p14="http://schemas.microsoft.com/office/powerpoint/2010/main" val="272293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Geef de ouders de kans om te bespreken hoe ze met andere gezinsleden en/of hulpverleners die met hun kind werken kunnen delen wat ze geleerd hebben. Help hen bij het zoeken naar manieren om anderen bij het ImPACT-programma te betrekken.</a:t>
            </a:r>
          </a:p>
          <a:p>
            <a:endParaRPr lang="en-US" sz="1200" b="1" i="1"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Denk aan je team, de mensen die jou en je kind steunen.</a:t>
            </a:r>
          </a:p>
          <a:p>
            <a:pPr marL="0" lvl="0" indent="0">
              <a:buFont typeface="Wingdings" panose="05000000000000000000" pitchFamily="2" charset="2"/>
              <a:buNone/>
            </a:pPr>
            <a:endParaRPr lang="en-US"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Je kunt technieken aanleren aan andere hulpverleners die met je kind werken, zodat alle leden van het ‘interventieteam’ van je kind op één lijn zitten.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Partners, grootouders, vrienden en kinderbegeleiders kunnen allemaal een grote steun betekenen. Nu je de interventie kent, kan je hen een aantal technieken aanleren zodat ook zij je kind kunnen helpen.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Je andere kinderen kan je sommige technieken uit </a:t>
            </a:r>
            <a:r>
              <a:rPr lang="nl-NL" sz="1200" b="1" i="1" kern="1200" dirty="0">
                <a:solidFill>
                  <a:schemeClr val="tx1"/>
                </a:solidFill>
                <a:effectLst/>
                <a:latin typeface="+mn-lt"/>
                <a:ea typeface="+mn-ea"/>
                <a:cs typeface="+mn-cs"/>
              </a:rPr>
              <a:t>Focus op je kind </a:t>
            </a:r>
            <a:r>
              <a:rPr lang="nl-NL" sz="1200" i="1" kern="1200" dirty="0">
                <a:solidFill>
                  <a:schemeClr val="tx1"/>
                </a:solidFill>
                <a:effectLst/>
                <a:latin typeface="+mn-lt"/>
                <a:ea typeface="+mn-ea"/>
                <a:cs typeface="+mn-cs"/>
              </a:rPr>
              <a:t>en </a:t>
            </a:r>
            <a:r>
              <a:rPr lang="nl-NL" sz="1200" b="1" i="1" kern="1200" dirty="0">
                <a:solidFill>
                  <a:schemeClr val="tx1"/>
                </a:solidFill>
                <a:effectLst/>
                <a:latin typeface="+mn-lt"/>
                <a:ea typeface="+mn-ea"/>
                <a:cs typeface="+mn-cs"/>
              </a:rPr>
              <a:t>Pas je communicatie aan </a:t>
            </a:r>
            <a:r>
              <a:rPr lang="nl-NL" sz="1200" i="1" kern="1200" dirty="0">
                <a:solidFill>
                  <a:schemeClr val="tx1"/>
                </a:solidFill>
                <a:effectLst/>
                <a:latin typeface="+mn-lt"/>
                <a:ea typeface="+mn-ea"/>
                <a:cs typeface="+mn-cs"/>
              </a:rPr>
              <a:t>aanleren, om hun broertje of zusje met hen te helpen spelen.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Neem even de tijd om na te denken over wie je de strategieën van het ImPACT-programma zou kunnen aanleren.</a:t>
            </a:r>
          </a:p>
          <a:p>
            <a:pPr marL="171450" lvl="0" indent="-171450">
              <a:buFont typeface="Wingdings" panose="05000000000000000000" pitchFamily="2" charset="2"/>
              <a:buChar char="Ø"/>
            </a:pPr>
            <a:r>
              <a:rPr lang="nl-NL" sz="1200" i="0" kern="1200" dirty="0">
                <a:solidFill>
                  <a:schemeClr val="tx1"/>
                </a:solidFill>
                <a:effectLst/>
                <a:latin typeface="+mn-lt"/>
                <a:ea typeface="+mn-ea"/>
                <a:cs typeface="+mn-cs"/>
              </a:rPr>
              <a:t>[Na een paar minuten] </a:t>
            </a:r>
            <a:r>
              <a:rPr lang="nl-NL" sz="1200" i="1" kern="1200" dirty="0">
                <a:solidFill>
                  <a:schemeClr val="tx1"/>
                </a:solidFill>
                <a:effectLst/>
                <a:latin typeface="+mn-lt"/>
                <a:ea typeface="+mn-ea"/>
                <a:cs typeface="+mn-cs"/>
              </a:rPr>
              <a:t>Laat het ons nu bespreken.</a:t>
            </a:r>
          </a:p>
        </p:txBody>
      </p:sp>
      <p:sp>
        <p:nvSpPr>
          <p:cNvPr id="4" name="Slide Number Placeholder 3"/>
          <p:cNvSpPr>
            <a:spLocks noGrp="1"/>
          </p:cNvSpPr>
          <p:nvPr>
            <p:ph type="sldNum" sz="quarter" idx="10"/>
          </p:nvPr>
        </p:nvSpPr>
        <p:spPr/>
        <p:txBody>
          <a:bodyPr/>
          <a:lstStyle/>
          <a:p>
            <a:fld id="{FC9101D1-B25D-41CF-8536-D8833D23ED3F}" type="slidenum">
              <a:rPr lang="en-US" smtClean="0"/>
              <a:t>18</a:t>
            </a:fld>
            <a:endParaRPr lang="en-US"/>
          </a:p>
        </p:txBody>
      </p:sp>
    </p:spTree>
    <p:extLst>
      <p:ext uri="{BB962C8B-B14F-4D97-AF65-F5344CB8AC3E}">
        <p14:creationId xmlns:p14="http://schemas.microsoft.com/office/powerpoint/2010/main" val="2848755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Als er tijd voor is, moedig de ouders dan aan om te bespreken welk type hulpverlening en ondersteuning ze zouden kunnen nodig hebben wanneer ze verder gaan met het programma. Deel informatie over andere types ondersteuning die zij nuttig vonden. Ouders moeten de groep kunnen afsluiten met een positief gevoel. Zorg er dus voor dat de bespreking niet negatief wordt, vooral wanneer ouders frustrerende ervaringen meegemaakt hebben rond de toegang tot of het gebruik van specifieke hulpverlening. Zorg er ook voor dat eventuele aanbevelingen niet nadelig zijn.</a:t>
            </a: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171450" lvl="0" indent="-171450">
              <a:buFont typeface="Wingdings" panose="05000000000000000000" pitchFamily="2" charset="2"/>
              <a:buChar char="Ø"/>
            </a:pPr>
            <a:r>
              <a:rPr lang="nl-BE" sz="1200" i="1" kern="1200" dirty="0">
                <a:solidFill>
                  <a:schemeClr val="tx1"/>
                </a:solidFill>
                <a:effectLst/>
                <a:latin typeface="+mn-lt"/>
                <a:ea typeface="+mn-ea"/>
                <a:cs typeface="+mn-cs"/>
              </a:rPr>
              <a:t>Denk na over het type hulpverlening en ondersteuning die je kind en gezin zouden kunnen nodig hebben wanneer je verder gaat met het programma. Dit kunnen specifieke diensten zijn, maatschappelijke voorzieningen of zelfs goede activiteiten om met je gezin te doen. Je coach kan helpen met suggesties en aanbevelingen. Denk na over doelen die je voor je kind stelde die niet in dit programma aan bod gekomen zijn. Denk aan andere diensten waar je gezin of anderen baat bij zouden kunnen hebben.</a:t>
            </a:r>
          </a:p>
          <a:p>
            <a:pPr marL="171450" lvl="0" indent="-171450">
              <a:buFont typeface="Wingdings" panose="05000000000000000000" pitchFamily="2" charset="2"/>
              <a:buChar char="Ø"/>
            </a:pPr>
            <a:r>
              <a:rPr lang="nl-BE" sz="1200" i="1" kern="1200" dirty="0">
                <a:solidFill>
                  <a:schemeClr val="tx1"/>
                </a:solidFill>
                <a:effectLst/>
                <a:latin typeface="+mn-lt"/>
                <a:ea typeface="+mn-ea"/>
                <a:cs typeface="+mn-cs"/>
              </a:rPr>
              <a:t>In eerdere groepen hebben ouders ervoor gekozen om informatie uit te wisselen, zodat ze elkaar kunnen blijven steunen nadat de groepssessies afgelopen zijn. Sommige gezinnen zijn regelmatig blijven samenkomen, hetzij om elkaar te ondersteunen, hetzij om sociale redenen (bv. een zwembadfeestje voor hun kinderen). Andere ouders hebben ervoor gekozen om beurt op de kinderen te passen, zodat elk gezin er even tussenuit kan, of ze zijn gewoon bij elkaar gekomen voor een kop koffie. Als je in contact wil blijven met andere gezinnen, schrijf dan je naam en contactgegevens op dit blad. Ik zal kopieën maken en ervoor zorgen dat ieder van jullie er één krijgt tijdens de laatste coachingsessie volgende week.</a:t>
            </a:r>
          </a:p>
          <a:p>
            <a:pPr marL="171450" lvl="0" indent="-171450">
              <a:buFont typeface="Wingdings" panose="05000000000000000000" pitchFamily="2" charset="2"/>
              <a:buChar char="Ø"/>
            </a:pPr>
            <a:r>
              <a:rPr lang="nl-BE" sz="1200" i="1" kern="1200" dirty="0">
                <a:solidFill>
                  <a:schemeClr val="tx1"/>
                </a:solidFill>
                <a:effectLst/>
                <a:latin typeface="+mn-lt"/>
                <a:ea typeface="+mn-ea"/>
                <a:cs typeface="+mn-cs"/>
              </a:rPr>
              <a:t>Ouders zijn vaak goed op de hoogte over welke hulpverlening nuttig is. Zelf kan ik ook een aantal suggesties en aanbevelingen doen. Laten we dus even de tijd nemen om na te denken hoe de hulpverlening en ondersteuning er in de toekomst kunnen uitzien voor je kind en gezin.</a:t>
            </a:r>
          </a:p>
          <a:p>
            <a:pPr marL="171450" lvl="0" indent="-171450">
              <a:buFont typeface="Wingdings" panose="05000000000000000000" pitchFamily="2" charset="2"/>
              <a:buChar char="Ø"/>
            </a:pPr>
            <a:r>
              <a:rPr lang="nl-BE" sz="1200" i="0" kern="1200" dirty="0">
                <a:solidFill>
                  <a:schemeClr val="tx1"/>
                </a:solidFill>
                <a:effectLst/>
                <a:latin typeface="+mn-lt"/>
                <a:ea typeface="+mn-ea"/>
                <a:cs typeface="+mn-cs"/>
              </a:rPr>
              <a:t>[Na een paar minuten] </a:t>
            </a:r>
            <a:r>
              <a:rPr lang="nl-BE" sz="1200" i="1" kern="1200" dirty="0">
                <a:solidFill>
                  <a:schemeClr val="tx1"/>
                </a:solidFill>
                <a:effectLst/>
                <a:latin typeface="+mn-lt"/>
                <a:ea typeface="+mn-ea"/>
                <a:cs typeface="+mn-cs"/>
              </a:rPr>
              <a:t>Laat het ons nu bespreken.</a:t>
            </a:r>
          </a:p>
        </p:txBody>
      </p:sp>
      <p:sp>
        <p:nvSpPr>
          <p:cNvPr id="4" name="Slide Number Placeholder 3"/>
          <p:cNvSpPr>
            <a:spLocks noGrp="1"/>
          </p:cNvSpPr>
          <p:nvPr>
            <p:ph type="sldNum" sz="quarter" idx="10"/>
          </p:nvPr>
        </p:nvSpPr>
        <p:spPr/>
        <p:txBody>
          <a:bodyPr/>
          <a:lstStyle/>
          <a:p>
            <a:fld id="{FC9101D1-B25D-41CF-8536-D8833D23ED3F}" type="slidenum">
              <a:rPr lang="en-US" smtClean="0"/>
              <a:t>19</a:t>
            </a:fld>
            <a:endParaRPr lang="en-US"/>
          </a:p>
        </p:txBody>
      </p:sp>
    </p:spTree>
    <p:extLst>
      <p:ext uri="{BB962C8B-B14F-4D97-AF65-F5344CB8AC3E}">
        <p14:creationId xmlns:p14="http://schemas.microsoft.com/office/powerpoint/2010/main" val="1698320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Overloop kort de agenda van de sessie om de doelen en de structuur van de sessie toe te lichten. Mocht je omwille van tijdsgebrek wijzigingen moeten aanbrengen aan de agenda, leg dit dan uit aan de groep.</a:t>
            </a:r>
          </a:p>
          <a:p>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We starten met het doornemen van de oefenplannen van de afgelopen week. </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Daarna bespreken we </a:t>
            </a:r>
            <a:r>
              <a:rPr lang="nl-NL" sz="1200" b="1" i="1" kern="1200" dirty="0">
                <a:solidFill>
                  <a:schemeClr val="tx1"/>
                </a:solidFill>
                <a:effectLst/>
                <a:latin typeface="+mn-lt"/>
                <a:ea typeface="+mn-ea"/>
                <a:cs typeface="+mn-cs"/>
              </a:rPr>
              <a:t>Pas de interactie aan</a:t>
            </a:r>
            <a:r>
              <a:rPr lang="nl-NL" sz="1200" i="1" kern="1200" dirty="0">
                <a:solidFill>
                  <a:schemeClr val="tx1"/>
                </a:solidFill>
                <a:effectLst/>
                <a:latin typeface="+mn-lt"/>
                <a:ea typeface="+mn-ea"/>
                <a:cs typeface="+mn-cs"/>
              </a:rPr>
              <a:t>. In het eerste gedeelte leer je hoe je je kind tijdens dagelijkse activiteiten betrokken kunt houden en nieuwe vaardigheden kunt aanleren, terwijl je ondertussen plezier beleeft. Het tweede deel gaat in op het vinden van manieren om het ImPACT-programma te gebruiken tijdens een aantal van je activiteiten buitenshuis. </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Hierna zullen we plannen hoe je de komende week kunt oefenen.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We sluiten de laatste groepssessie af met een gesprek over wat je bereikt hebt en bekijken hoe je ook na afloop van deze groepssessies succesvol kan gebruikmaken van het ImPACT-programma.</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C9101D1-B25D-41CF-8536-D8833D23ED3F}" type="slidenum">
              <a:rPr lang="en-US" smtClean="0"/>
              <a:t>2</a:t>
            </a:fld>
            <a:endParaRPr lang="en-US"/>
          </a:p>
        </p:txBody>
      </p:sp>
    </p:spTree>
    <p:extLst>
      <p:ext uri="{BB962C8B-B14F-4D97-AF65-F5344CB8AC3E}">
        <p14:creationId xmlns:p14="http://schemas.microsoft.com/office/powerpoint/2010/main" val="2781277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Herinner de ouders eraan om hoofdstuk 6 en 7 van de ouderhandleiding te lezen en om de komende week te oefenen. Vertel hen wat ze kunnen verwachten tijdens de individuele coachingsessies. Deel kopieën uit van de Sociale Communicatie Checklist (ouderversie, Formulier 8) die de ouders thuis kunnen invullen vóór de laatste coachingsessie.</a:t>
            </a: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Volgende week heeft ieder van jullie de laatste individuele coachingsessie.</a:t>
            </a:r>
          </a:p>
          <a:p>
            <a:pPr marL="0" lvl="0" indent="0">
              <a:buFont typeface="Wingdings" panose="05000000000000000000" pitchFamily="2" charset="2"/>
              <a:buNone/>
            </a:pPr>
            <a:r>
              <a:rPr lang="en-US" sz="1200" i="1" kern="1200" dirty="0">
                <a:solidFill>
                  <a:schemeClr val="tx1"/>
                </a:solidFill>
                <a:effectLst/>
                <a:latin typeface="+mn-lt"/>
                <a:ea typeface="+mn-ea"/>
                <a:cs typeface="+mn-cs"/>
              </a:rPr>
              <a:t> </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Mocht je dat nog niet gedaan hebben, lees dan zeker hoofdstuk 6 en 7 in de ouderhandleiding tegen volgende week. Daarin staat wat we vandaag in de groep aangebracht hebben.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Ik zou graag hebben dat jullie in de komende week het oefenplan thuis uitproberen en noteren hoe het geweest is in het vakje ‘Reflectie’ van het oefenplan. We zullen het oefenplan bespreken tijdens de individuele coachingsessie. Tijdens die sessie kan je alle mogelijke vragen stellen over </a:t>
            </a:r>
            <a:r>
              <a:rPr lang="nl-NL" sz="1200" i="0" kern="1200" dirty="0">
                <a:solidFill>
                  <a:schemeClr val="tx1"/>
                </a:solidFill>
                <a:effectLst/>
                <a:latin typeface="+mn-lt"/>
                <a:ea typeface="+mn-ea"/>
                <a:cs typeface="+mn-cs"/>
              </a:rPr>
              <a:t>Pas de interactie aan</a:t>
            </a:r>
            <a:r>
              <a:rPr lang="nl-NL" sz="1200" i="1" kern="1200" dirty="0">
                <a:solidFill>
                  <a:schemeClr val="tx1"/>
                </a:solidFill>
                <a:effectLst/>
                <a:latin typeface="+mn-lt"/>
                <a:ea typeface="+mn-ea"/>
                <a:cs typeface="+mn-cs"/>
              </a:rPr>
              <a:t> en </a:t>
            </a:r>
            <a:r>
              <a:rPr lang="nl-NL" sz="1200" i="0" kern="1200" dirty="0">
                <a:solidFill>
                  <a:schemeClr val="tx1"/>
                </a:solidFill>
                <a:effectLst/>
                <a:latin typeface="+mn-lt"/>
                <a:ea typeface="+mn-ea"/>
                <a:cs typeface="+mn-cs"/>
              </a:rPr>
              <a:t>Plan voor blijvend succes</a:t>
            </a:r>
            <a:r>
              <a:rPr lang="nl-NL" sz="1200" i="1" kern="1200" dirty="0">
                <a:solidFill>
                  <a:schemeClr val="tx1"/>
                </a:solidFill>
                <a:effectLst/>
                <a:latin typeface="+mn-lt"/>
                <a:ea typeface="+mn-ea"/>
                <a:cs typeface="+mn-cs"/>
              </a:rPr>
              <a:t>. </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Je coach zal je ook helpen om de vooruitgang van je kind te bekijken en zo nodig de doelen van je kind bij te werken. Vul de Sociale Communicatie Checklist in en breng deze mee naar de coachingsessie. Denk er bij het invullen aan hoe goed je kind elke vaardigheid gebruikt zonder ondersteuning van jouw kant. Bereid je voor om te praten over de vooruitgang van je kind op de doelen die je aan het begin van het programma gesteld hebt. Denk ook aan eventuele nieuwe doelen die je voor je kind hebt om met de coach te bespreken. Ter herinnering: goede vaardigheden om te leren zijn die vaardigheden die je kind ‘soms, maar niet consequent’ kan op de Sociale Communicatie Checklist.</a:t>
            </a:r>
          </a:p>
          <a:p>
            <a:endParaRPr lang="en-US" dirty="0"/>
          </a:p>
        </p:txBody>
      </p:sp>
      <p:sp>
        <p:nvSpPr>
          <p:cNvPr id="4" name="Slide Number Placeholder 3"/>
          <p:cNvSpPr>
            <a:spLocks noGrp="1"/>
          </p:cNvSpPr>
          <p:nvPr>
            <p:ph type="sldNum" sz="quarter" idx="10"/>
          </p:nvPr>
        </p:nvSpPr>
        <p:spPr/>
        <p:txBody>
          <a:bodyPr/>
          <a:lstStyle/>
          <a:p>
            <a:fld id="{FC9101D1-B25D-41CF-8536-D8833D23ED3F}" type="slidenum">
              <a:rPr lang="en-US" smtClean="0"/>
              <a:t>20</a:t>
            </a:fld>
            <a:endParaRPr lang="en-US"/>
          </a:p>
        </p:txBody>
      </p:sp>
    </p:spTree>
    <p:extLst>
      <p:ext uri="{BB962C8B-B14F-4D97-AF65-F5344CB8AC3E}">
        <p14:creationId xmlns:p14="http://schemas.microsoft.com/office/powerpoint/2010/main" val="185781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Teken drie kolommen op het whiteboard met als titel ‘Wat ging er goed?’, ‘Wat was moeilijk?’ en ‘Mogelijke oplossingen’. Vraag elke ouder om te vertellen welke techniek(en) ze geoefend heeft en hoe het kind reageerde. Terwijl elke ouder verslag uitbrengt, noteer je kort de informatie op het bord in de juiste kolommen. Help de ouders om de overeenkomsten in hun bevindingen te herkennen. Nadat elke ouder verslag uitgebracht heeft, wijs je op één of meer gemeenschappelijke problemen die de ouders ondervonden hebben. Stel vragen en geef suggesties om hen te helpen om mogelijke oplossingen te vinden als groep. Noteer de best mogelijke oplossing voor elk probleem in de kolom ‘Mogelijke oplossingen’, naast het specifieke probleem in de kolom ‘Wat was moeilijk?’. Veel voorkomende problemen en mogelijke oplossingen voor dit thema zijn te vinden in het overzicht met ‘Tips voor het oplossen van problemen’ aan het einde van Sessie 10</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Laten we het eens hebben over hoe het oefenen thuis gegaan is. In de afgelopen week heeft ieder van jullie een individuele coachingsessie gehad, waarin je samen met je coach geoefend hebt met technieken uit </a:t>
            </a:r>
            <a:r>
              <a:rPr lang="nl-NL" sz="1200" b="1" i="1" kern="1200" dirty="0">
                <a:solidFill>
                  <a:schemeClr val="tx1"/>
                </a:solidFill>
                <a:effectLst/>
                <a:latin typeface="+mn-lt"/>
                <a:ea typeface="+mn-ea"/>
                <a:cs typeface="+mn-cs"/>
              </a:rPr>
              <a:t>Leer nieuwe imitatie- en spelvaardigheden aan</a:t>
            </a:r>
            <a:r>
              <a:rPr lang="nl-NL" sz="1200" i="1" kern="1200" dirty="0">
                <a:solidFill>
                  <a:schemeClr val="tx1"/>
                </a:solidFill>
                <a:effectLst/>
                <a:latin typeface="+mn-lt"/>
                <a:ea typeface="+mn-ea"/>
                <a:cs typeface="+mn-cs"/>
              </a:rPr>
              <a:t>.</a:t>
            </a:r>
          </a:p>
          <a:p>
            <a:pPr marL="0" lvl="0" indent="0">
              <a:buFont typeface="Wingdings" panose="05000000000000000000" pitchFamily="2" charset="2"/>
              <a:buNone/>
            </a:pPr>
            <a:endParaRPr lang="en-US"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Laten we elk om beurt kort vertellen hoe het oefenen thuis verlopen is. Ik wil vooral graag horen wat je geoefend hebt, wat er goed ging bij het oefenen met je kind, en misschien ook één ding dat een probleem vormde. We kunnen dan brainstormen over hoe we enkele van de gemeenschappelijke problemen die jullie ondervonden kunnen aanpakken.</a:t>
            </a:r>
          </a:p>
          <a:p>
            <a:pPr marL="171450" lvl="0" indent="-171450">
              <a:buFont typeface="Wingdings" panose="05000000000000000000" pitchFamily="2" charset="2"/>
              <a:buChar char="Ø"/>
            </a:pPr>
            <a:r>
              <a:rPr lang="nl-NL" sz="1200" i="0" kern="1200" dirty="0">
                <a:solidFill>
                  <a:schemeClr val="tx1"/>
                </a:solidFill>
                <a:effectLst/>
                <a:latin typeface="+mn-lt"/>
                <a:ea typeface="+mn-ea"/>
                <a:cs typeface="+mn-cs"/>
              </a:rPr>
              <a:t>[Nadat iedereen aan de beurt gekomen is] </a:t>
            </a:r>
            <a:r>
              <a:rPr lang="nl-NL" sz="1200" i="1" kern="1200" dirty="0">
                <a:solidFill>
                  <a:schemeClr val="tx1"/>
                </a:solidFill>
                <a:effectLst/>
                <a:latin typeface="+mn-lt"/>
                <a:ea typeface="+mn-ea"/>
                <a:cs typeface="+mn-cs"/>
              </a:rPr>
              <a:t>Laten we nu eens nadenken over mogelijke oplossingen voor die problemen.</a:t>
            </a:r>
          </a:p>
        </p:txBody>
      </p:sp>
      <p:sp>
        <p:nvSpPr>
          <p:cNvPr id="4" name="Slide Number Placeholder 3"/>
          <p:cNvSpPr>
            <a:spLocks noGrp="1"/>
          </p:cNvSpPr>
          <p:nvPr>
            <p:ph type="sldNum" sz="quarter" idx="10"/>
          </p:nvPr>
        </p:nvSpPr>
        <p:spPr/>
        <p:txBody>
          <a:bodyPr/>
          <a:lstStyle/>
          <a:p>
            <a:fld id="{FC9101D1-B25D-41CF-8536-D8833D23ED3F}" type="slidenum">
              <a:rPr lang="en-US" smtClean="0"/>
              <a:t>3</a:t>
            </a:fld>
            <a:endParaRPr lang="en-US"/>
          </a:p>
        </p:txBody>
      </p:sp>
    </p:spTree>
    <p:extLst>
      <p:ext uri="{BB962C8B-B14F-4D97-AF65-F5344CB8AC3E}">
        <p14:creationId xmlns:p14="http://schemas.microsoft.com/office/powerpoint/2010/main" val="1583329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Introduceer de unit </a:t>
            </a:r>
            <a:r>
              <a:rPr lang="nl-BE" sz="1200" b="1" kern="1200" dirty="0">
                <a:solidFill>
                  <a:schemeClr val="tx1"/>
                </a:solidFill>
                <a:effectLst/>
                <a:latin typeface="+mn-lt"/>
                <a:ea typeface="+mn-ea"/>
                <a:cs typeface="+mn-cs"/>
              </a:rPr>
              <a:t>Pas de interactie aan</a:t>
            </a:r>
            <a:r>
              <a:rPr lang="nl-BE" sz="1200" kern="1200" dirty="0">
                <a:solidFill>
                  <a:schemeClr val="tx1"/>
                </a:solidFill>
                <a:effectLst/>
                <a:latin typeface="+mn-lt"/>
                <a:ea typeface="+mn-ea"/>
                <a:cs typeface="+mn-cs"/>
              </a:rPr>
              <a:t>, gebruikmakend van de F.A.C.T.S.-piramide. Benadruk dat het de bedoeling is dat de ouders een goed evenwicht brengen in het gebruik van de verschillende strategieën, afhankelijk van hoe hun kind op dat moment reageert.</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Laten we het hebben over </a:t>
            </a:r>
            <a:r>
              <a:rPr lang="nl-NL" sz="1200" b="1" i="1" kern="1200" dirty="0">
                <a:solidFill>
                  <a:schemeClr val="tx1"/>
                </a:solidFill>
                <a:effectLst/>
                <a:latin typeface="+mn-lt"/>
                <a:ea typeface="+mn-ea"/>
                <a:cs typeface="+mn-cs"/>
              </a:rPr>
              <a:t>Pas de interactie aan</a:t>
            </a:r>
            <a:r>
              <a:rPr lang="nl-NL" sz="1200" i="1" kern="1200" dirty="0">
                <a:solidFill>
                  <a:schemeClr val="tx1"/>
                </a:solidFill>
                <a:effectLst/>
                <a:latin typeface="+mn-lt"/>
                <a:ea typeface="+mn-ea"/>
                <a:cs typeface="+mn-cs"/>
              </a:rPr>
              <a:t>. We zijn eigenlijk al begonnen over deze strategie te praten zonder ze expliciet te benoemen. </a:t>
            </a:r>
            <a:r>
              <a:rPr lang="nl-NL" sz="1200" b="1" i="1" kern="1200" dirty="0">
                <a:solidFill>
                  <a:schemeClr val="tx1"/>
                </a:solidFill>
                <a:effectLst/>
                <a:latin typeface="+mn-lt"/>
                <a:ea typeface="+mn-ea"/>
                <a:cs typeface="+mn-cs"/>
              </a:rPr>
              <a:t>Pas de interactie aan</a:t>
            </a:r>
            <a:r>
              <a:rPr lang="nl-NL" sz="1200" i="1" kern="1200" dirty="0">
                <a:solidFill>
                  <a:schemeClr val="tx1"/>
                </a:solidFill>
                <a:effectLst/>
                <a:latin typeface="+mn-lt"/>
                <a:ea typeface="+mn-ea"/>
                <a:cs typeface="+mn-cs"/>
              </a:rPr>
              <a:t> gaat over het uitzoeken wanneer je welke technieken moet gebruiken in dagelijkse interacties met je kind, zowel thuis als buitenshuis.</a:t>
            </a:r>
          </a:p>
          <a:p>
            <a:pPr marL="0" lvl="0" indent="0">
              <a:buFont typeface="Wingdings" panose="05000000000000000000" pitchFamily="2" charset="2"/>
              <a:buNone/>
            </a:pPr>
            <a:r>
              <a:rPr lang="en-US" sz="1200" i="1" kern="1200" dirty="0">
                <a:solidFill>
                  <a:schemeClr val="tx1"/>
                </a:solidFill>
                <a:effectLst/>
                <a:latin typeface="+mn-lt"/>
                <a:ea typeface="+mn-ea"/>
                <a:cs typeface="+mn-cs"/>
              </a:rPr>
              <a:t> </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Je wil de interactie met je kind zo aanpassen dat het kind betrokken is en plezier heeft, terwijl hij/zij ook net genoeg uitgedaagd wordt om nieuwe vaardigheden te leren. Dit kan je doen door te beslissen welke strategieën van het ImPACT-programma je gebruikt, afhankelijk van hoe je kind op dat moment reageert. Het is belangrijk om een goed evenwicht te vinden tussen de verschillende strategieën. Wanneer dit goed lukt, voelt het gebruik van de technieken aan zoals in een dans.</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Denk aan de F.A.C.T.S.-piramide. Start altijd met de strategieën </a:t>
            </a:r>
            <a:r>
              <a:rPr lang="nl-NL" sz="1200" b="1" i="1" kern="1200" dirty="0">
                <a:solidFill>
                  <a:schemeClr val="tx1"/>
                </a:solidFill>
                <a:effectLst/>
                <a:latin typeface="+mn-lt"/>
                <a:ea typeface="+mn-ea"/>
                <a:cs typeface="+mn-cs"/>
              </a:rPr>
              <a:t>Focus op je kind </a:t>
            </a:r>
            <a:r>
              <a:rPr lang="nl-NL" sz="1200" i="1" kern="1200" dirty="0">
                <a:solidFill>
                  <a:schemeClr val="tx1"/>
                </a:solidFill>
                <a:effectLst/>
                <a:latin typeface="+mn-lt"/>
                <a:ea typeface="+mn-ea"/>
                <a:cs typeface="+mn-cs"/>
              </a:rPr>
              <a:t>en </a:t>
            </a:r>
            <a:r>
              <a:rPr lang="nl-NL" sz="1200" b="1" i="1" kern="1200" dirty="0">
                <a:solidFill>
                  <a:schemeClr val="tx1"/>
                </a:solidFill>
                <a:effectLst/>
                <a:latin typeface="+mn-lt"/>
                <a:ea typeface="+mn-ea"/>
                <a:cs typeface="+mn-cs"/>
              </a:rPr>
              <a:t>Pas je communicatie aan </a:t>
            </a:r>
            <a:r>
              <a:rPr lang="nl-NL" sz="1200" i="1" kern="1200" dirty="0">
                <a:solidFill>
                  <a:schemeClr val="tx1"/>
                </a:solidFill>
                <a:effectLst/>
                <a:latin typeface="+mn-lt"/>
                <a:ea typeface="+mn-ea"/>
                <a:cs typeface="+mn-cs"/>
              </a:rPr>
              <a:t>om je kind te helpen betrokken te zijn op jou en de activiteit. Gebruik deze technieken het grootste deel van de tijd wanneer je met je kind in interactie bent.</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Als je kind niet reageert op de strategieën aan de basis van de piramide of als je een nieuwe vaardigheid wil aanleren, beweeg dan naar boven op de piramide en gebruik een techniek uit </a:t>
            </a:r>
            <a:r>
              <a:rPr lang="nl-NL" sz="1200" b="1" i="1" kern="1200" dirty="0">
                <a:solidFill>
                  <a:schemeClr val="tx1"/>
                </a:solidFill>
                <a:effectLst/>
                <a:latin typeface="+mn-lt"/>
                <a:ea typeface="+mn-ea"/>
                <a:cs typeface="+mn-cs"/>
              </a:rPr>
              <a:t>Creëer kansen</a:t>
            </a:r>
            <a:r>
              <a:rPr lang="nl-NL" sz="1200" i="1" kern="1200" dirty="0">
                <a:solidFill>
                  <a:schemeClr val="tx1"/>
                </a:solidFill>
                <a:effectLst/>
                <a:latin typeface="+mn-lt"/>
                <a:ea typeface="+mn-ea"/>
                <a:cs typeface="+mn-cs"/>
              </a:rPr>
              <a:t> om je kind aan te moedigen om initiatief te nemen of om de aandacht van je kind te trekken. Zodra je kind reageert, kan je tonen dat dit gedrag betekenisvol is voor jou door te reageren of je kunt je kind prompten om een nieuwe vaardigheid te gebruiken.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Wanneer je kind heel gemotiveerd is, kan je nog een stap hoger gaan op de piramide door </a:t>
            </a:r>
            <a:r>
              <a:rPr lang="nl-NL" sz="1200" b="1" i="1" kern="1200" dirty="0">
                <a:solidFill>
                  <a:schemeClr val="tx1"/>
                </a:solidFill>
                <a:effectLst/>
                <a:latin typeface="+mn-lt"/>
                <a:ea typeface="+mn-ea"/>
                <a:cs typeface="+mn-cs"/>
              </a:rPr>
              <a:t>Nieuwe vaardigheden aan te leren</a:t>
            </a:r>
            <a:r>
              <a:rPr lang="nl-NL" sz="1200" i="1" kern="1200" dirty="0">
                <a:solidFill>
                  <a:schemeClr val="tx1"/>
                </a:solidFill>
                <a:effectLst/>
                <a:latin typeface="+mn-lt"/>
                <a:ea typeface="+mn-ea"/>
                <a:cs typeface="+mn-cs"/>
              </a:rPr>
              <a:t>. Maar doe dit slechts ongeveer een derde van de tijd, anders kan je kind gefrustreerd raken. Als je kind zijn/haar interesse verliest of gefrustreerd raakt wanneer je omhoog klimt op de piramide, beweeg dan weer naar beneden, zodat je kind weer betrokken raakt. Leren hoe je op die manier op en neer kunt bewegen in de F.A.C.T.S.-piramide omvat het eerste luik van </a:t>
            </a:r>
            <a:r>
              <a:rPr lang="nl-NL" sz="1200" b="1" i="1" kern="1200" dirty="0">
                <a:solidFill>
                  <a:schemeClr val="tx1"/>
                </a:solidFill>
                <a:effectLst/>
                <a:latin typeface="+mn-lt"/>
                <a:ea typeface="+mn-ea"/>
                <a:cs typeface="+mn-cs"/>
              </a:rPr>
              <a:t>Pas de interactie aan</a:t>
            </a:r>
            <a:r>
              <a:rPr lang="nl-NL" sz="1200" i="1" kern="1200" dirty="0">
                <a:solidFill>
                  <a:schemeClr val="tx1"/>
                </a:solidFill>
                <a:effectLst/>
                <a:latin typeface="+mn-lt"/>
                <a:ea typeface="+mn-ea"/>
                <a:cs typeface="+mn-cs"/>
              </a:rPr>
              <a:t>. Het tweede luik gaat over het </a:t>
            </a:r>
            <a:r>
              <a:rPr lang="nl-NL" sz="1200" i="0" kern="1200" dirty="0">
                <a:solidFill>
                  <a:schemeClr val="tx1"/>
                </a:solidFill>
                <a:effectLst/>
                <a:latin typeface="+mn-lt"/>
                <a:ea typeface="+mn-ea"/>
                <a:cs typeface="+mn-cs"/>
              </a:rPr>
              <a:t>Gebruik van het ImPACT-programma buitenshuis</a:t>
            </a:r>
            <a:r>
              <a:rPr lang="nl-NL" sz="1200" i="1" kern="1200" dirty="0">
                <a:solidFill>
                  <a:schemeClr val="tx1"/>
                </a:solidFill>
                <a:effectLst/>
                <a:latin typeface="+mn-lt"/>
                <a:ea typeface="+mn-ea"/>
                <a:cs typeface="+mn-cs"/>
              </a:rPr>
              <a:t>. Hierover zullen we het later in de sessie hebben.</a:t>
            </a:r>
          </a:p>
        </p:txBody>
      </p:sp>
      <p:sp>
        <p:nvSpPr>
          <p:cNvPr id="4" name="Slide Number Placeholder 3"/>
          <p:cNvSpPr>
            <a:spLocks noGrp="1"/>
          </p:cNvSpPr>
          <p:nvPr>
            <p:ph type="sldNum" sz="quarter" idx="10"/>
          </p:nvPr>
        </p:nvSpPr>
        <p:spPr/>
        <p:txBody>
          <a:bodyPr/>
          <a:lstStyle/>
          <a:p>
            <a:fld id="{FDD34C59-199B-4625-866A-836CDAC49068}" type="slidenum">
              <a:rPr lang="en-US" smtClean="0"/>
              <a:t>4</a:t>
            </a:fld>
            <a:endParaRPr lang="en-US"/>
          </a:p>
        </p:txBody>
      </p:sp>
    </p:spTree>
    <p:extLst>
      <p:ext uri="{BB962C8B-B14F-4D97-AF65-F5344CB8AC3E}">
        <p14:creationId xmlns:p14="http://schemas.microsoft.com/office/powerpoint/2010/main" val="1881251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Bespreek de rationale van </a:t>
            </a:r>
            <a:r>
              <a:rPr lang="nl-BE" sz="1200" i="1" kern="1200" dirty="0">
                <a:solidFill>
                  <a:schemeClr val="tx1"/>
                </a:solidFill>
                <a:effectLst/>
                <a:latin typeface="+mn-lt"/>
                <a:ea typeface="+mn-ea"/>
                <a:cs typeface="+mn-cs"/>
              </a:rPr>
              <a:t>Pas de interactie aan</a:t>
            </a:r>
            <a:r>
              <a:rPr lang="nl-BE" sz="1200" kern="1200" dirty="0">
                <a:solidFill>
                  <a:schemeClr val="tx1"/>
                </a:solidFill>
                <a:effectLst/>
                <a:latin typeface="+mn-lt"/>
                <a:ea typeface="+mn-ea"/>
                <a:cs typeface="+mn-cs"/>
              </a:rPr>
              <a:t> om het kind betrokken te houden en nieuwe sociaalcommunicatieve vaardigheden te leren doorheen de dag. Je kunt deze techniek illustreren aan de hand van voorbeelden van specifieke doelen die ermee bereikt kunnen worden, op basis van je kennis van de kinderen in de groep. Voor meer informatie over deze techniek kan je verwijzen naar de handleiding voor ouders.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1" i="1" kern="1200" noProof="0" dirty="0">
                <a:solidFill>
                  <a:schemeClr val="tx1"/>
                </a:solidFill>
                <a:effectLst/>
                <a:latin typeface="+mn-lt"/>
                <a:ea typeface="+mn-ea"/>
                <a:cs typeface="+mn-cs"/>
              </a:rPr>
              <a:t>Voorbeeldscript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sz="1200" i="1" kern="1200" dirty="0">
                <a:solidFill>
                  <a:schemeClr val="tx1"/>
                </a:solidFill>
                <a:effectLst/>
                <a:latin typeface="+mn-lt"/>
                <a:ea typeface="+mn-ea"/>
                <a:cs typeface="+mn-cs"/>
              </a:rPr>
              <a:t>Zodra je vertrouwd bent met de strategieën van het ImPACT-programma kan je ze gebruiken doorheen de dag van je kind. Het duurt maar heel even om een leerkans te creëren. Zo krijgt je kind doorheen de dag veel kansen aangeboden om zijn/haar sociaalcommunicatieve vaardigheden te verbeteren.</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sz="1200" i="1" kern="1200" dirty="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Door je kind de hele dag door dingen aan te leren, help je je kind zijn/haar vaardigheden in nieuwe situaties te gebruiken. Dit noemen we generalisatie.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Deze strategie is nuttig als je wat extra tijd kan toevoegen aan vertrouwde activiteiten.</a:t>
            </a:r>
          </a:p>
        </p:txBody>
      </p:sp>
      <p:sp>
        <p:nvSpPr>
          <p:cNvPr id="4" name="Slide Number Placeholder 3"/>
          <p:cNvSpPr>
            <a:spLocks noGrp="1"/>
          </p:cNvSpPr>
          <p:nvPr>
            <p:ph type="sldNum" sz="quarter" idx="10"/>
          </p:nvPr>
        </p:nvSpPr>
        <p:spPr/>
        <p:txBody>
          <a:bodyPr/>
          <a:lstStyle/>
          <a:p>
            <a:fld id="{FDD34C59-199B-4625-866A-836CDAC49068}" type="slidenum">
              <a:rPr lang="en-US" smtClean="0"/>
              <a:t>5</a:t>
            </a:fld>
            <a:endParaRPr lang="en-US"/>
          </a:p>
        </p:txBody>
      </p:sp>
    </p:spTree>
    <p:extLst>
      <p:ext uri="{BB962C8B-B14F-4D97-AF65-F5344CB8AC3E}">
        <p14:creationId xmlns:p14="http://schemas.microsoft.com/office/powerpoint/2010/main" val="1609335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Bespreek de kernpunten van </a:t>
            </a:r>
            <a:r>
              <a:rPr lang="nl-BE" sz="1200" i="1" kern="1200" dirty="0">
                <a:solidFill>
                  <a:schemeClr val="tx1"/>
                </a:solidFill>
                <a:effectLst/>
                <a:latin typeface="+mn-lt"/>
                <a:ea typeface="+mn-ea"/>
                <a:cs typeface="+mn-cs"/>
              </a:rPr>
              <a:t>Pas de interactie aan</a:t>
            </a:r>
            <a:r>
              <a:rPr lang="nl-BE" sz="1200" kern="1200" dirty="0">
                <a:solidFill>
                  <a:schemeClr val="tx1"/>
                </a:solidFill>
                <a:effectLst/>
                <a:latin typeface="+mn-lt"/>
                <a:ea typeface="+mn-ea"/>
                <a:cs typeface="+mn-cs"/>
              </a:rPr>
              <a:t>. Doe dit aan de hand van enkele concrete voorbeelden van hoe ouders deze techniek zouden kunnen gebruiken, op basis van je kennis van de kinderen in de groep.</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Gewoonlijk wil je de interventiestrategieën samen gebruiken om de sociaalcommunicatieve vaardigheden van je kind te verbeteren, maar nu en dan is het beter om sommige strategieën boven andere te kiezen. Dit zal afhangen van de motivatie en gemoedstoestand van je kind, evenals van de activiteit waar je mee bezig bent.</a:t>
            </a:r>
          </a:p>
          <a:p>
            <a:pPr marL="0" lvl="0" indent="0">
              <a:buFont typeface="Wingdings" panose="05000000000000000000" pitchFamily="2" charset="2"/>
              <a:buNone/>
            </a:pPr>
            <a:r>
              <a:rPr lang="en-US" sz="1200" i="1"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Wanneer je kind zeer gemotiveerd is voor een voorwerp of activiteit, zoals bijvoorbeeld zijn lievelingstussendoortje eten of spelen met zijn favoriete speelgoed, is dit een goed moment om een nieuwe vaardigheid aan te leren omdat je kind er dan waarschijnlijk meer moeite voor zal willen doen. Wanneer je kind gemotiveerd is, probeer hem/haar dan te prompten om een nieuwe spel- of communicatievaardigheid te gebruiken. Wanneer je kind niet gemotiveerd is voor een voorwerp of activiteit, zoals bijvoorbeeld aangekleed worden of speelgoed opruimen, probeer dan technieken te gebruiken om hem/haar weer betrokken te krijgen, zoals </a:t>
            </a:r>
            <a:r>
              <a:rPr lang="nl-NL" sz="1200" i="0" kern="1200" dirty="0">
                <a:solidFill>
                  <a:schemeClr val="tx1"/>
                </a:solidFill>
                <a:effectLst/>
                <a:latin typeface="+mn-lt"/>
                <a:ea typeface="+mn-ea"/>
                <a:cs typeface="+mn-cs"/>
              </a:rPr>
              <a:t>Imiteer je kind</a:t>
            </a:r>
            <a:r>
              <a:rPr lang="nl-NL" sz="1200" i="1" kern="1200" dirty="0">
                <a:solidFill>
                  <a:schemeClr val="tx1"/>
                </a:solidFill>
                <a:effectLst/>
                <a:latin typeface="+mn-lt"/>
                <a:ea typeface="+mn-ea"/>
                <a:cs typeface="+mn-cs"/>
              </a:rPr>
              <a:t>, </a:t>
            </a:r>
            <a:r>
              <a:rPr lang="nl-NL" sz="1200" i="0" kern="1200" dirty="0">
                <a:solidFill>
                  <a:schemeClr val="tx1"/>
                </a:solidFill>
                <a:effectLst/>
                <a:latin typeface="+mn-lt"/>
                <a:ea typeface="+mn-ea"/>
                <a:cs typeface="+mn-cs"/>
              </a:rPr>
              <a:t>Maak gebruik van levendigheid</a:t>
            </a:r>
            <a:r>
              <a:rPr lang="nl-NL" sz="1200" i="1" kern="1200" dirty="0">
                <a:solidFill>
                  <a:schemeClr val="tx1"/>
                </a:solidFill>
                <a:effectLst/>
                <a:latin typeface="+mn-lt"/>
                <a:ea typeface="+mn-ea"/>
                <a:cs typeface="+mn-cs"/>
              </a:rPr>
              <a:t> of </a:t>
            </a:r>
            <a:r>
              <a:rPr lang="nl-NL" sz="1200" i="0" kern="1200" dirty="0">
                <a:solidFill>
                  <a:schemeClr val="tx1"/>
                </a:solidFill>
                <a:effectLst/>
                <a:latin typeface="+mn-lt"/>
                <a:ea typeface="+mn-ea"/>
                <a:cs typeface="+mn-cs"/>
              </a:rPr>
              <a:t>Communicatie modelleren en uitbreiden</a:t>
            </a:r>
            <a:r>
              <a:rPr lang="nl-NL" sz="1200" i="1" kern="1200" dirty="0">
                <a:solidFill>
                  <a:schemeClr val="tx1"/>
                </a:solidFill>
                <a:effectLst/>
                <a:latin typeface="+mn-lt"/>
                <a:ea typeface="+mn-ea"/>
                <a:cs typeface="+mn-cs"/>
              </a:rPr>
              <a:t>.</a:t>
            </a: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Een kind dat kalm en blij is zal waarschijnlijk beter reageren op meer technieken. Wanneer je kind zich goed voelt, dan kan je proberen één of meer technieken te gebruiken uit </a:t>
            </a:r>
            <a:r>
              <a:rPr lang="nl-NL" sz="1200" b="1" i="1" kern="1200" dirty="0">
                <a:solidFill>
                  <a:schemeClr val="tx1"/>
                </a:solidFill>
                <a:effectLst/>
                <a:latin typeface="+mn-lt"/>
                <a:ea typeface="+mn-ea"/>
                <a:cs typeface="+mn-cs"/>
              </a:rPr>
              <a:t>Creëer kansen </a:t>
            </a:r>
            <a:r>
              <a:rPr lang="nl-NL" sz="1200" i="1" kern="1200" dirty="0">
                <a:solidFill>
                  <a:schemeClr val="tx1"/>
                </a:solidFill>
                <a:effectLst/>
                <a:latin typeface="+mn-lt"/>
                <a:ea typeface="+mn-ea"/>
                <a:cs typeface="+mn-cs"/>
              </a:rPr>
              <a:t>of </a:t>
            </a:r>
            <a:r>
              <a:rPr lang="nl-NL" sz="1200" b="1" i="1" kern="1200" dirty="0">
                <a:solidFill>
                  <a:schemeClr val="tx1"/>
                </a:solidFill>
                <a:effectLst/>
                <a:latin typeface="+mn-lt"/>
                <a:ea typeface="+mn-ea"/>
                <a:cs typeface="+mn-cs"/>
              </a:rPr>
              <a:t>Leer nieuwe vaardigheden aan</a:t>
            </a:r>
            <a:r>
              <a:rPr lang="nl-NL" sz="1200" i="1" kern="1200" dirty="0">
                <a:solidFill>
                  <a:schemeClr val="tx1"/>
                </a:solidFill>
                <a:effectLst/>
                <a:latin typeface="+mn-lt"/>
                <a:ea typeface="+mn-ea"/>
                <a:cs typeface="+mn-cs"/>
              </a:rPr>
              <a:t>. Een kind dat zeer gefrustreerd, moe of overstuur is, kan een woedeaanval krijgen als je dingen weigert die het kind wil, als je zijn/haar spel blokkeert of hem/haar prompt om een complexere vaardigheid te gebruiken. Op dergelijke momenten gebruik je </a:t>
            </a:r>
            <a:r>
              <a:rPr lang="nl-NL" sz="1200" i="0" kern="1200" dirty="0">
                <a:solidFill>
                  <a:schemeClr val="tx1"/>
                </a:solidFill>
                <a:effectLst/>
                <a:latin typeface="+mn-lt"/>
                <a:ea typeface="+mn-ea"/>
                <a:cs typeface="+mn-cs"/>
              </a:rPr>
              <a:t>Volg je kind</a:t>
            </a:r>
            <a:r>
              <a:rPr lang="nl-NL" sz="1200" i="1" kern="1200" dirty="0">
                <a:solidFill>
                  <a:schemeClr val="tx1"/>
                </a:solidFill>
                <a:effectLst/>
                <a:latin typeface="+mn-lt"/>
                <a:ea typeface="+mn-ea"/>
                <a:cs typeface="+mn-cs"/>
              </a:rPr>
              <a:t>, </a:t>
            </a:r>
            <a:r>
              <a:rPr lang="nl-NL" sz="1200" i="0" kern="1200" dirty="0">
                <a:solidFill>
                  <a:schemeClr val="tx1"/>
                </a:solidFill>
                <a:effectLst/>
                <a:latin typeface="+mn-lt"/>
                <a:ea typeface="+mn-ea"/>
                <a:cs typeface="+mn-cs"/>
              </a:rPr>
              <a:t>Imiteer je kind </a:t>
            </a:r>
            <a:r>
              <a:rPr lang="nl-NL" sz="1200" i="1" kern="1200" dirty="0">
                <a:solidFill>
                  <a:schemeClr val="tx1"/>
                </a:solidFill>
                <a:effectLst/>
                <a:latin typeface="+mn-lt"/>
                <a:ea typeface="+mn-ea"/>
                <a:cs typeface="+mn-cs"/>
              </a:rPr>
              <a:t>of </a:t>
            </a:r>
            <a:r>
              <a:rPr lang="nl-NL" sz="1200" i="0" kern="1200" dirty="0">
                <a:solidFill>
                  <a:schemeClr val="tx1"/>
                </a:solidFill>
                <a:effectLst/>
                <a:latin typeface="+mn-lt"/>
                <a:ea typeface="+mn-ea"/>
                <a:cs typeface="+mn-cs"/>
              </a:rPr>
              <a:t>Communicatie modelleren en uitbreiden </a:t>
            </a:r>
            <a:r>
              <a:rPr lang="nl-NL" sz="1200" i="1" kern="1200" dirty="0">
                <a:solidFill>
                  <a:schemeClr val="tx1"/>
                </a:solidFill>
                <a:effectLst/>
                <a:latin typeface="+mn-lt"/>
                <a:ea typeface="+mn-ea"/>
                <a:cs typeface="+mn-cs"/>
              </a:rPr>
              <a:t>om de frustratie te verminderen en je kind te helpen weer betrokken te geraken. Je kan nog terugkeren naar technieken uit </a:t>
            </a:r>
            <a:r>
              <a:rPr lang="nl-NL" sz="1200" b="1" i="1" kern="1200" dirty="0">
                <a:solidFill>
                  <a:schemeClr val="tx1"/>
                </a:solidFill>
                <a:effectLst/>
                <a:latin typeface="+mn-lt"/>
                <a:ea typeface="+mn-ea"/>
                <a:cs typeface="+mn-cs"/>
              </a:rPr>
              <a:t>Leer nieuwe vaardigheden aan </a:t>
            </a:r>
            <a:r>
              <a:rPr lang="nl-NL" sz="1200" i="1" kern="1200" dirty="0">
                <a:solidFill>
                  <a:schemeClr val="tx1"/>
                </a:solidFill>
                <a:effectLst/>
                <a:latin typeface="+mn-lt"/>
                <a:ea typeface="+mn-ea"/>
                <a:cs typeface="+mn-cs"/>
              </a:rPr>
              <a:t>wanneer je kind weer rustig is. </a:t>
            </a: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Als je kan controleren of je kind bij voorwerpen kan komen en activiteiten waar hij van houdt, dan kan je technieken gebruiken uit </a:t>
            </a:r>
            <a:r>
              <a:rPr lang="nl-NL" sz="1200" b="1" i="1" kern="1200" dirty="0">
                <a:solidFill>
                  <a:schemeClr val="tx1"/>
                </a:solidFill>
                <a:effectLst/>
                <a:latin typeface="+mn-lt"/>
                <a:ea typeface="+mn-ea"/>
                <a:cs typeface="+mn-cs"/>
              </a:rPr>
              <a:t>Creëer kansen </a:t>
            </a:r>
            <a:r>
              <a:rPr lang="nl-NL" sz="1200" i="1" kern="1200" dirty="0">
                <a:solidFill>
                  <a:schemeClr val="tx1"/>
                </a:solidFill>
                <a:effectLst/>
                <a:latin typeface="+mn-lt"/>
                <a:ea typeface="+mn-ea"/>
                <a:cs typeface="+mn-cs"/>
              </a:rPr>
              <a:t>of </a:t>
            </a:r>
            <a:r>
              <a:rPr lang="nl-NL" sz="1200" b="1" i="1" kern="1200" dirty="0">
                <a:solidFill>
                  <a:schemeClr val="tx1"/>
                </a:solidFill>
                <a:effectLst/>
                <a:latin typeface="+mn-lt"/>
                <a:ea typeface="+mn-ea"/>
                <a:cs typeface="+mn-cs"/>
              </a:rPr>
              <a:t>Leer nieuwe vaardigheden aan</a:t>
            </a:r>
            <a:r>
              <a:rPr lang="nl-NL" sz="1200" i="1" kern="1200" dirty="0">
                <a:solidFill>
                  <a:schemeClr val="tx1"/>
                </a:solidFill>
                <a:effectLst/>
                <a:latin typeface="+mn-lt"/>
                <a:ea typeface="+mn-ea"/>
                <a:cs typeface="+mn-cs"/>
              </a:rPr>
              <a:t>. Als je de toegang niet kunt controleren (bv. je bent aan het rijden) of wanneer controleren van de toegang waarschijnlijk tot een woedeaanval zal leiden op een moment dat je die best vermijdt, probeer dan in plaats daarvan de technieken </a:t>
            </a:r>
            <a:r>
              <a:rPr lang="nl-NL" sz="1200" i="0" kern="1200" dirty="0">
                <a:solidFill>
                  <a:schemeClr val="tx1"/>
                </a:solidFill>
                <a:effectLst/>
                <a:latin typeface="+mn-lt"/>
                <a:ea typeface="+mn-ea"/>
                <a:cs typeface="+mn-cs"/>
              </a:rPr>
              <a:t>Volg je kind</a:t>
            </a:r>
            <a:r>
              <a:rPr lang="nl-NL" sz="1200" i="1" kern="1200" dirty="0">
                <a:solidFill>
                  <a:schemeClr val="tx1"/>
                </a:solidFill>
                <a:effectLst/>
                <a:latin typeface="+mn-lt"/>
                <a:ea typeface="+mn-ea"/>
                <a:cs typeface="+mn-cs"/>
              </a:rPr>
              <a:t>, </a:t>
            </a:r>
            <a:r>
              <a:rPr lang="nl-NL" sz="1200" i="0" kern="1200" dirty="0">
                <a:solidFill>
                  <a:schemeClr val="tx1"/>
                </a:solidFill>
                <a:effectLst/>
                <a:latin typeface="+mn-lt"/>
                <a:ea typeface="+mn-ea"/>
                <a:cs typeface="+mn-cs"/>
              </a:rPr>
              <a:t>Imiteer je kind</a:t>
            </a:r>
            <a:r>
              <a:rPr lang="nl-NL" sz="1200" i="1" kern="1200" dirty="0">
                <a:solidFill>
                  <a:schemeClr val="tx1"/>
                </a:solidFill>
                <a:effectLst/>
                <a:latin typeface="+mn-lt"/>
                <a:ea typeface="+mn-ea"/>
                <a:cs typeface="+mn-cs"/>
              </a:rPr>
              <a:t>, </a:t>
            </a:r>
            <a:r>
              <a:rPr lang="nl-NL" sz="1200" i="0" kern="1200" dirty="0">
                <a:solidFill>
                  <a:schemeClr val="tx1"/>
                </a:solidFill>
                <a:effectLst/>
                <a:latin typeface="+mn-lt"/>
                <a:ea typeface="+mn-ea"/>
                <a:cs typeface="+mn-cs"/>
              </a:rPr>
              <a:t>Maak gebruik van levendigheid </a:t>
            </a:r>
            <a:r>
              <a:rPr lang="nl-NL" sz="1200" i="1" kern="1200" dirty="0">
                <a:solidFill>
                  <a:schemeClr val="tx1"/>
                </a:solidFill>
                <a:effectLst/>
                <a:latin typeface="+mn-lt"/>
                <a:ea typeface="+mn-ea"/>
                <a:cs typeface="+mn-cs"/>
              </a:rPr>
              <a:t>of </a:t>
            </a:r>
            <a:r>
              <a:rPr lang="nl-NL" sz="1200" i="0" kern="1200" dirty="0">
                <a:solidFill>
                  <a:schemeClr val="tx1"/>
                </a:solidFill>
                <a:effectLst/>
                <a:latin typeface="+mn-lt"/>
                <a:ea typeface="+mn-ea"/>
                <a:cs typeface="+mn-cs"/>
              </a:rPr>
              <a:t>Communicatie modelleren en uitbreiden</a:t>
            </a:r>
            <a:r>
              <a:rPr lang="nl-NL" sz="1200" i="1" kern="1200" dirty="0">
                <a:solidFill>
                  <a:schemeClr val="tx1"/>
                </a:solidFill>
                <a:effectLst/>
                <a:latin typeface="+mn-lt"/>
                <a:ea typeface="+mn-ea"/>
                <a:cs typeface="+mn-cs"/>
              </a:rPr>
              <a:t> te gebruiken.</a:t>
            </a: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Als je tijd hebt om door te zetten, kun je prompts gebruiken om een nieuwe vaardigheid aan te leren. Wanneer je echter begint met een prompt, maar geen tijd hebt om door te zetten, zou je kind kunnen leren dat hij/zij niet hoeft te reageren. Dus als je gehaast bent om te vertrekken om de bus te halen, dan is het beter om in de plaats daarvan technieken te gebruiken zoals </a:t>
            </a:r>
            <a:r>
              <a:rPr lang="nl-NL" sz="1200" b="1" i="1" kern="1200" dirty="0">
                <a:solidFill>
                  <a:schemeClr val="tx1"/>
                </a:solidFill>
                <a:effectLst/>
                <a:latin typeface="+mn-lt"/>
                <a:ea typeface="+mn-ea"/>
                <a:cs typeface="+mn-cs"/>
              </a:rPr>
              <a:t>Focus op je kind</a:t>
            </a:r>
            <a:r>
              <a:rPr lang="nl-NL" sz="1200" i="1" kern="1200" dirty="0">
                <a:solidFill>
                  <a:schemeClr val="tx1"/>
                </a:solidFill>
                <a:effectLst/>
                <a:latin typeface="+mn-lt"/>
                <a:ea typeface="+mn-ea"/>
                <a:cs typeface="+mn-cs"/>
              </a:rPr>
              <a:t>, </a:t>
            </a:r>
            <a:r>
              <a:rPr lang="nl-NL" sz="1200" b="1" i="1" kern="1200" dirty="0">
                <a:solidFill>
                  <a:schemeClr val="tx1"/>
                </a:solidFill>
                <a:effectLst/>
                <a:latin typeface="+mn-lt"/>
                <a:ea typeface="+mn-ea"/>
                <a:cs typeface="+mn-cs"/>
              </a:rPr>
              <a:t>Pas je communicatie aan</a:t>
            </a:r>
            <a:r>
              <a:rPr lang="nl-NL" sz="1200" i="1" kern="1200" dirty="0">
                <a:solidFill>
                  <a:schemeClr val="tx1"/>
                </a:solidFill>
                <a:effectLst/>
                <a:latin typeface="+mn-lt"/>
                <a:ea typeface="+mn-ea"/>
                <a:cs typeface="+mn-cs"/>
              </a:rPr>
              <a:t> of </a:t>
            </a:r>
            <a:r>
              <a:rPr lang="nl-NL" sz="1200" b="1" i="1" kern="1200" dirty="0">
                <a:solidFill>
                  <a:schemeClr val="tx1"/>
                </a:solidFill>
                <a:effectLst/>
                <a:latin typeface="+mn-lt"/>
                <a:ea typeface="+mn-ea"/>
                <a:cs typeface="+mn-cs"/>
              </a:rPr>
              <a:t>Creëer kansen</a:t>
            </a:r>
            <a:r>
              <a:rPr lang="nl-NL" sz="1200" i="1" kern="1200" dirty="0">
                <a:solidFill>
                  <a:schemeClr val="tx1"/>
                </a:solidFill>
                <a:effectLst/>
                <a:latin typeface="+mn-lt"/>
                <a:ea typeface="+mn-ea"/>
                <a:cs typeface="+mn-cs"/>
              </a:rPr>
              <a:t>. Dagelijkse routines en activiteiten waaraan je kind plezier beleeft zijn meestal het best geschikt om nieuwe vaardigheden aan te leren. Voor veel kinderen zijn spel, tussendoortjes (als je kind graag eet en niet te veel honger heeft), badtijd en overgangen naar favoriete activiteiten (zoals naar buiten gaan) het meest effectief. De technieken aan de basis van de piramide zijn meestal beter tijdens activiteiten die gewoonlijk minder motiverend zijn, zoals aankleden, tanden poetsen of zich klaarmaken om naar bed te gaan.</a:t>
            </a:r>
          </a:p>
        </p:txBody>
      </p:sp>
      <p:sp>
        <p:nvSpPr>
          <p:cNvPr id="4" name="Slide Number Placeholder 3"/>
          <p:cNvSpPr>
            <a:spLocks noGrp="1"/>
          </p:cNvSpPr>
          <p:nvPr>
            <p:ph type="sldNum" sz="quarter" idx="10"/>
          </p:nvPr>
        </p:nvSpPr>
        <p:spPr/>
        <p:txBody>
          <a:bodyPr/>
          <a:lstStyle/>
          <a:p>
            <a:fld id="{FC9101D1-B25D-41CF-8536-D8833D23ED3F}" type="slidenum">
              <a:rPr lang="en-US" smtClean="0"/>
              <a:t>6</a:t>
            </a:fld>
            <a:endParaRPr lang="en-US"/>
          </a:p>
        </p:txBody>
      </p:sp>
    </p:spTree>
    <p:extLst>
      <p:ext uri="{BB962C8B-B14F-4D97-AF65-F5344CB8AC3E}">
        <p14:creationId xmlns:p14="http://schemas.microsoft.com/office/powerpoint/2010/main" val="1682874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Laat videofragmenten zien van </a:t>
            </a:r>
            <a:r>
              <a:rPr lang="nl-BE" sz="1200" i="1" kern="1200" dirty="0">
                <a:solidFill>
                  <a:schemeClr val="tx1"/>
                </a:solidFill>
                <a:effectLst/>
                <a:latin typeface="+mn-lt"/>
                <a:ea typeface="+mn-ea"/>
                <a:cs typeface="+mn-cs"/>
              </a:rPr>
              <a:t>Pas de interactie aan</a:t>
            </a:r>
            <a:r>
              <a:rPr lang="nl-BE" sz="1200" kern="1200" dirty="0">
                <a:solidFill>
                  <a:schemeClr val="tx1"/>
                </a:solidFill>
                <a:effectLst/>
                <a:latin typeface="+mn-lt"/>
                <a:ea typeface="+mn-ea"/>
                <a:cs typeface="+mn-cs"/>
              </a:rPr>
              <a:t>. Er zijn drie voorbeelden van </a:t>
            </a:r>
            <a:r>
              <a:rPr lang="nl-BE" sz="1200" i="1" kern="1200" dirty="0">
                <a:solidFill>
                  <a:schemeClr val="tx1"/>
                </a:solidFill>
                <a:effectLst/>
                <a:latin typeface="+mn-lt"/>
                <a:ea typeface="+mn-ea"/>
                <a:cs typeface="+mn-cs"/>
              </a:rPr>
              <a:t>Pas de interactie aan</a:t>
            </a:r>
            <a:r>
              <a:rPr lang="nl-BE" sz="1200" kern="1200" dirty="0">
                <a:solidFill>
                  <a:schemeClr val="tx1"/>
                </a:solidFill>
                <a:effectLst/>
                <a:latin typeface="+mn-lt"/>
                <a:ea typeface="+mn-ea"/>
                <a:cs typeface="+mn-cs"/>
              </a:rPr>
              <a:t> om de ouders te helpen begrijpen hoe ze de ImPACT-strategieën samen kunnen gebruiken om hun kind betrokken te houden en ondertussen nieuwe vaardigheden aan te leren tijdens verschillende activiteiten. De fragmenten laten ook zien hoe ze het gebruik van de strategieën kunnen aanpassen, afhankelijk van de activiteiten en de motivatie van het kind. Eén van de fragmenten is langer en bevat verschillende activiteiten (de eerste woordjes – in het park). Bij dit fragment kan het helpen om de video te pauzeren na een activiteit om de strategieën te bespreken die de ouder gebruikt bij die specifieke activiteit. Vooraleer elk fragment te bekijken, vraag je de ouders om te letten op de kernpunten van </a:t>
            </a:r>
            <a:r>
              <a:rPr lang="nl-BE" sz="1200" i="1" kern="1200" dirty="0">
                <a:solidFill>
                  <a:schemeClr val="tx1"/>
                </a:solidFill>
                <a:effectLst/>
                <a:latin typeface="+mn-lt"/>
                <a:ea typeface="+mn-ea"/>
                <a:cs typeface="+mn-cs"/>
              </a:rPr>
              <a:t>Pas de interactie aan</a:t>
            </a:r>
            <a:r>
              <a:rPr lang="nl-BE" sz="1200" kern="1200" dirty="0">
                <a:solidFill>
                  <a:schemeClr val="tx1"/>
                </a:solidFill>
                <a:effectLst/>
                <a:latin typeface="+mn-lt"/>
                <a:ea typeface="+mn-ea"/>
                <a:cs typeface="+mn-cs"/>
              </a:rPr>
              <a:t> en hoe het kind reageert. Help de ouders na elk fragment na te denken over wat ze geobserveerd hebben door open vragen te stellen. Als ze er niet in slagen om kernpunten van de interactie te identificeren, stel dan meer specifieke vragen. De informatie die voor elk videofragment van belang is, is hieronder beschreven.</a:t>
            </a: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We gaan nu enkele videofragmenten bekijken van hoe ouders </a:t>
            </a:r>
            <a:r>
              <a:rPr lang="nl-NL" sz="1200" i="0" kern="1200" dirty="0">
                <a:solidFill>
                  <a:schemeClr val="tx1"/>
                </a:solidFill>
                <a:effectLst/>
                <a:latin typeface="+mn-lt"/>
                <a:ea typeface="+mn-ea"/>
                <a:cs typeface="+mn-cs"/>
              </a:rPr>
              <a:t>Pas de interactie aan </a:t>
            </a:r>
            <a:r>
              <a:rPr lang="nl-NL" sz="1200" i="1" kern="1200" dirty="0">
                <a:solidFill>
                  <a:schemeClr val="tx1"/>
                </a:solidFill>
                <a:effectLst/>
                <a:latin typeface="+mn-lt"/>
                <a:ea typeface="+mn-ea"/>
                <a:cs typeface="+mn-cs"/>
              </a:rPr>
              <a:t>gebruiken om hun kind betrokken te houden en ondertussen nieuwe vaardigheden aan te leren tijdens verschillende activiteiten.</a:t>
            </a:r>
          </a:p>
          <a:p>
            <a:pPr marL="0" lvl="0" indent="0">
              <a:buFont typeface="Wingdings" panose="05000000000000000000" pitchFamily="2" charset="2"/>
              <a:buNone/>
            </a:pPr>
            <a:endParaRPr lang="en-US" sz="1200" kern="1200" dirty="0">
              <a:solidFill>
                <a:schemeClr val="tx1"/>
              </a:solidFill>
              <a:effectLst/>
              <a:latin typeface="+mn-lt"/>
              <a:ea typeface="+mn-ea"/>
              <a:cs typeface="+mn-cs"/>
            </a:endParaRPr>
          </a:p>
          <a:p>
            <a:pPr marL="171450" indent="-171450">
              <a:buFont typeface="Wingdings" panose="05000000000000000000" pitchFamily="2" charset="2"/>
              <a:buChar char="Ø"/>
            </a:pPr>
            <a:r>
              <a:rPr lang="nl-NL" sz="1200" i="0" kern="1200" dirty="0">
                <a:solidFill>
                  <a:schemeClr val="tx1"/>
                </a:solidFill>
                <a:effectLst/>
                <a:latin typeface="+mn-lt"/>
                <a:ea typeface="+mn-ea"/>
                <a:cs typeface="+mn-cs"/>
              </a:rPr>
              <a:t>[Voor het bekijken van elk fragment] </a:t>
            </a:r>
            <a:r>
              <a:rPr lang="nl-NL" sz="1200" i="1" kern="1200" dirty="0">
                <a:solidFill>
                  <a:schemeClr val="tx1"/>
                </a:solidFill>
                <a:effectLst/>
                <a:latin typeface="+mn-lt"/>
                <a:ea typeface="+mn-ea"/>
                <a:cs typeface="+mn-cs"/>
              </a:rPr>
              <a:t>Let op hoe de ouder op en neer beweegt in de piramide, rekening houdend met de motivatie en reactie van het kind. Denk ook na over hoe de activiteit bepaalt welke strategieën de ouder gebruikt. </a:t>
            </a:r>
          </a:p>
          <a:p>
            <a:pPr marL="171450" indent="-171450">
              <a:buFont typeface="Wingdings" panose="05000000000000000000" pitchFamily="2" charset="2"/>
              <a:buChar char="Ø"/>
            </a:pPr>
            <a:r>
              <a:rPr lang="nl-NL" sz="1200" i="0" kern="1200" dirty="0">
                <a:solidFill>
                  <a:schemeClr val="tx1"/>
                </a:solidFill>
                <a:effectLst/>
                <a:latin typeface="+mn-lt"/>
                <a:ea typeface="+mn-ea"/>
                <a:cs typeface="+mn-cs"/>
              </a:rPr>
              <a:t>[Na het bekijken van elk fragment] </a:t>
            </a:r>
            <a:r>
              <a:rPr lang="nl-NL" sz="1200" i="1" kern="1200" dirty="0">
                <a:solidFill>
                  <a:schemeClr val="tx1"/>
                </a:solidFill>
                <a:effectLst/>
                <a:latin typeface="+mn-lt"/>
                <a:ea typeface="+mn-ea"/>
                <a:cs typeface="+mn-cs"/>
              </a:rPr>
              <a:t>Wat is je opgevallen tijdens die interactie? Wanneer focuste de ouder op het kind en paste ze haar communicatie aan? Wanneer leerde de ouder nieuwe vaardigheden aan? Hoe beïnvloedden de activiteit en de motivatie van het kind het gebruik van de verschillende strategieën door de ouder?</a:t>
            </a:r>
          </a:p>
          <a:p>
            <a:endParaRPr lang="en-US" dirty="0"/>
          </a:p>
          <a:p>
            <a:r>
              <a:rPr lang="nl-NL" sz="1200" b="1" i="1" kern="1200" dirty="0">
                <a:solidFill>
                  <a:schemeClr val="tx1"/>
                </a:solidFill>
                <a:effectLst/>
                <a:latin typeface="+mn-lt"/>
                <a:ea typeface="+mn-ea"/>
                <a:cs typeface="+mn-cs"/>
              </a:rPr>
              <a:t>Fragment 52: Pas de interactie aan (de eerste woordjes - drinkfontein)</a:t>
            </a:r>
          </a:p>
          <a:p>
            <a:r>
              <a:rPr lang="nl-NL" sz="1200" b="0" i="1" kern="1200" dirty="0">
                <a:solidFill>
                  <a:schemeClr val="tx1"/>
                </a:solidFill>
                <a:effectLst/>
                <a:latin typeface="+mn-lt"/>
                <a:ea typeface="+mn-ea"/>
                <a:cs typeface="+mn-cs"/>
              </a:rPr>
              <a:t>Papa gebruikt de strategieën samen terwijl zijn kind iets te drinken krijgt. Papa volgt het kind naar de drinkfontein en past zijn communicatie aan door taal te modelleren (“Water aan zetten” en “Drinken”). Daarna gebruikt hij </a:t>
            </a:r>
            <a:r>
              <a:rPr lang="nl-NL" sz="1200" b="0" i="0" kern="1200" dirty="0">
                <a:solidFill>
                  <a:schemeClr val="tx1"/>
                </a:solidFill>
                <a:effectLst/>
                <a:latin typeface="+mn-lt"/>
                <a:ea typeface="+mn-ea"/>
                <a:cs typeface="+mn-cs"/>
              </a:rPr>
              <a:t>Speelse obstructie </a:t>
            </a:r>
            <a:r>
              <a:rPr lang="nl-NL" sz="1200" b="0" i="1" kern="1200" dirty="0">
                <a:solidFill>
                  <a:schemeClr val="tx1"/>
                </a:solidFill>
                <a:effectLst/>
                <a:latin typeface="+mn-lt"/>
                <a:ea typeface="+mn-ea"/>
                <a:cs typeface="+mn-cs"/>
              </a:rPr>
              <a:t>(de fontein aan of uit zetten) om een kans te creëren zijn kind te laten communiceren. Wanneer hij de aandacht en motivatie van zijn zoon heeft, gaat hij hoger in de piramide om </a:t>
            </a:r>
            <a:r>
              <a:rPr lang="nl-NL" sz="1200" b="1" i="1" kern="1200" dirty="0">
                <a:solidFill>
                  <a:schemeClr val="tx1"/>
                </a:solidFill>
                <a:effectLst/>
                <a:latin typeface="+mn-lt"/>
                <a:ea typeface="+mn-ea"/>
                <a:cs typeface="+mn-cs"/>
              </a:rPr>
              <a:t>nieuwe vaardigheden aan te leren</a:t>
            </a:r>
            <a:r>
              <a:rPr lang="nl-NL" sz="1200" b="0" i="1" kern="1200" dirty="0">
                <a:solidFill>
                  <a:schemeClr val="tx1"/>
                </a:solidFill>
                <a:effectLst/>
                <a:latin typeface="+mn-lt"/>
                <a:ea typeface="+mn-ea"/>
                <a:cs typeface="+mn-cs"/>
              </a:rPr>
              <a:t>. Hij gebruikt vertraging na </a:t>
            </a:r>
            <a:r>
              <a:rPr lang="nl-NL" sz="1200" b="0" i="0" kern="1200" dirty="0">
                <a:solidFill>
                  <a:schemeClr val="tx1"/>
                </a:solidFill>
                <a:effectLst/>
                <a:latin typeface="+mn-lt"/>
                <a:ea typeface="+mn-ea"/>
                <a:cs typeface="+mn-cs"/>
              </a:rPr>
              <a:t>Speelse obstructie </a:t>
            </a:r>
            <a:r>
              <a:rPr lang="nl-NL" sz="1200" b="0" i="1" kern="1200" dirty="0">
                <a:solidFill>
                  <a:schemeClr val="tx1"/>
                </a:solidFill>
                <a:effectLst/>
                <a:latin typeface="+mn-lt"/>
                <a:ea typeface="+mn-ea"/>
                <a:cs typeface="+mn-cs"/>
              </a:rPr>
              <a:t>om zijn kind te helpen spontane taal te gebruiken om iets te vragen (“Aan”). Papa beloont hem onmiddellijk door de fontein aan te zetten en hem te laten drinken. Merk op hoe papa vervolgens weer naar beneden beweegt in de piramide door zich op zijn kind te focussen en de communicatie aan te passen door te benoemen wat zijn zoon aan het doen is (“Drinken”) om hem betrokken te houden. Dan gebruikt hij weer </a:t>
            </a:r>
            <a:r>
              <a:rPr lang="nl-NL" sz="1200" b="0" i="0" kern="1200" dirty="0">
                <a:solidFill>
                  <a:schemeClr val="tx1"/>
                </a:solidFill>
                <a:effectLst/>
                <a:latin typeface="+mn-lt"/>
                <a:ea typeface="+mn-ea"/>
                <a:cs typeface="+mn-cs"/>
              </a:rPr>
              <a:t>Speelse obstructie </a:t>
            </a:r>
            <a:r>
              <a:rPr lang="nl-NL" sz="1200" b="0" i="1" kern="1200" dirty="0">
                <a:solidFill>
                  <a:schemeClr val="tx1"/>
                </a:solidFill>
                <a:effectLst/>
                <a:latin typeface="+mn-lt"/>
                <a:ea typeface="+mn-ea"/>
                <a:cs typeface="+mn-cs"/>
              </a:rPr>
              <a:t>om een kans te creëren, en laat een deel van de zin weg (“Ik wil nog … [water]”) om de taalvaardigheid van zijn kind uit te breiden. Merk op hoe papa nieuwe vaardigheden aanleert wanneer hij controle heeft over het gewenste voorwerp (het water aanzetten), en hoe hij zijn kind onmiddellijk beloont voor het gebruik van de nieuwe vaardigheid.</a:t>
            </a:r>
          </a:p>
          <a:p>
            <a:endParaRPr lang="nl-NL" sz="1200" b="0" i="1" kern="1200" dirty="0">
              <a:solidFill>
                <a:schemeClr val="tx1"/>
              </a:solidFill>
              <a:effectLst/>
              <a:latin typeface="+mn-lt"/>
              <a:ea typeface="+mn-ea"/>
              <a:cs typeface="+mn-cs"/>
            </a:endParaRPr>
          </a:p>
          <a:p>
            <a:r>
              <a:rPr lang="nl-NL" sz="1200" b="1" i="1" kern="1200" dirty="0">
                <a:solidFill>
                  <a:schemeClr val="tx1"/>
                </a:solidFill>
                <a:effectLst/>
                <a:latin typeface="+mn-lt"/>
                <a:ea typeface="+mn-ea"/>
                <a:cs typeface="+mn-cs"/>
              </a:rPr>
              <a:t>Fragment 53: Pas de interactie aan (de eerste woordjes - in het park)</a:t>
            </a:r>
          </a:p>
          <a:p>
            <a:r>
              <a:rPr lang="nl-NL" sz="1200" b="0" i="1" kern="1200" dirty="0">
                <a:solidFill>
                  <a:schemeClr val="tx1"/>
                </a:solidFill>
                <a:effectLst/>
                <a:latin typeface="+mn-lt"/>
                <a:ea typeface="+mn-ea"/>
                <a:cs typeface="+mn-cs"/>
              </a:rPr>
              <a:t>Mama gebruikt de strategieën samen met haar dochter tijdens een aantal verschillende spelactiviteiten in het park. Merk op hoe mama focust op haar kind en haar communicatie aanpast om betrokkenheid te stimuleren wanneer de motivatie van haar dochter laag is en wanneer mama niet in staat is om de toegang tot het speeltoestel te controleren (lopen op trappen). Wanneer mama wel de toegang kan controleren tot wat haar dochter wil (op het draaiende stoeltje gaan zitten, op de schommel gaan zitten), lukt het haar om kansen te creëren voor haar dochter om het initiatief te nemen. Op momenten dat haar dochter zeer gemotiveerd is (omdat ze hulp nodig heeft met de speeltoestellen), beweegt mama naar boven in de piramide en prompt haar dochter om meer communicatieve vaardigheden te gebruiken. Daarna beweegt mama weer naar beneden in de piramide om betrokkenheid aan te moedigen.</a:t>
            </a:r>
          </a:p>
          <a:p>
            <a:endParaRPr lang="nl-NL" sz="1200" b="0" i="1" kern="1200" dirty="0">
              <a:solidFill>
                <a:schemeClr val="tx1"/>
              </a:solidFill>
              <a:effectLst/>
              <a:latin typeface="+mn-lt"/>
              <a:ea typeface="+mn-ea"/>
              <a:cs typeface="+mn-cs"/>
            </a:endParaRPr>
          </a:p>
          <a:p>
            <a:r>
              <a:rPr lang="nl-NL" sz="1200" b="1" i="1" kern="1200" dirty="0">
                <a:solidFill>
                  <a:schemeClr val="tx1"/>
                </a:solidFill>
                <a:effectLst/>
                <a:latin typeface="+mn-lt"/>
                <a:ea typeface="+mn-ea"/>
                <a:cs typeface="+mn-cs"/>
              </a:rPr>
              <a:t>Fragment 54: Pas de interactie aan (zinnen - tussendoortje)</a:t>
            </a:r>
          </a:p>
          <a:p>
            <a:r>
              <a:rPr lang="nl-NL" sz="1200" b="0" i="1" kern="1200" dirty="0">
                <a:solidFill>
                  <a:schemeClr val="tx1"/>
                </a:solidFill>
                <a:effectLst/>
                <a:latin typeface="+mn-lt"/>
                <a:ea typeface="+mn-ea"/>
                <a:cs typeface="+mn-cs"/>
              </a:rPr>
              <a:t>Mama gebruikt de strategieën samen met haar zoon terwijl hij een tussendoortje haalt. Ze gebruikt technieken aan de basis van de piramide, </a:t>
            </a:r>
            <a:r>
              <a:rPr lang="nl-NL" sz="1200" b="1" i="1" kern="1200" dirty="0">
                <a:solidFill>
                  <a:schemeClr val="tx1"/>
                </a:solidFill>
                <a:effectLst/>
                <a:latin typeface="+mn-lt"/>
                <a:ea typeface="+mn-ea"/>
                <a:cs typeface="+mn-cs"/>
              </a:rPr>
              <a:t>Focus op je kind </a:t>
            </a:r>
            <a:r>
              <a:rPr lang="nl-NL" sz="1200" b="0" i="1" kern="1200" dirty="0">
                <a:solidFill>
                  <a:schemeClr val="tx1"/>
                </a:solidFill>
                <a:effectLst/>
                <a:latin typeface="+mn-lt"/>
                <a:ea typeface="+mn-ea"/>
                <a:cs typeface="+mn-cs"/>
              </a:rPr>
              <a:t>en </a:t>
            </a:r>
            <a:r>
              <a:rPr lang="nl-NL" sz="1200" b="1" i="1" kern="1200" dirty="0">
                <a:solidFill>
                  <a:schemeClr val="tx1"/>
                </a:solidFill>
                <a:effectLst/>
                <a:latin typeface="+mn-lt"/>
                <a:ea typeface="+mn-ea"/>
                <a:cs typeface="+mn-cs"/>
              </a:rPr>
              <a:t>Pas je communicatie aan</a:t>
            </a:r>
            <a:r>
              <a:rPr lang="nl-NL" sz="1200" b="0" i="1" kern="1200" dirty="0">
                <a:solidFill>
                  <a:schemeClr val="tx1"/>
                </a:solidFill>
                <a:effectLst/>
                <a:latin typeface="+mn-lt"/>
                <a:ea typeface="+mn-ea"/>
                <a:cs typeface="+mn-cs"/>
              </a:rPr>
              <a:t>, om ervoor te zorgen dat haar zoon betrokken en gemotiveerd is om te communiceren. Zodra ze zijn aandacht heeft, creëert ze kansen om hem te helpen initiatief te nemen (het fruitrolletje vasthouden, het hem geven zonder het te openen, doen alsof zij het zal opeten). Zodra hij initiatief neemt, beweegt ze naar boven in de piramide om </a:t>
            </a:r>
            <a:r>
              <a:rPr lang="nl-NL" sz="1200" b="1" i="1" kern="1200" dirty="0">
                <a:solidFill>
                  <a:schemeClr val="tx1"/>
                </a:solidFill>
                <a:effectLst/>
                <a:latin typeface="+mn-lt"/>
                <a:ea typeface="+mn-ea"/>
                <a:cs typeface="+mn-cs"/>
              </a:rPr>
              <a:t>nieuwe vaardigheden aan te leren</a:t>
            </a:r>
            <a:r>
              <a:rPr lang="nl-NL" sz="1200" b="0" i="1" kern="1200" dirty="0">
                <a:solidFill>
                  <a:schemeClr val="tx1"/>
                </a:solidFill>
                <a:effectLst/>
                <a:latin typeface="+mn-lt"/>
                <a:ea typeface="+mn-ea"/>
                <a:cs typeface="+mn-cs"/>
              </a:rPr>
              <a:t>. Wanneer het kind bijvoorbeeld het woord “Open” zegt, gebruikt mama vertraging en stelt ze een vraag om zijn taal uit te breiden, wat hem helpt een volledige zin te gebruiken (“Mama, open het fruitrolletje”). Merk op hoe mama betekenisvol reageert op alles wat haar zoon zegt, maar wacht tot hij complexere taal gebruikt heeft voordat ze de beloning geeft.</a:t>
            </a:r>
          </a:p>
          <a:p>
            <a:endParaRPr lang="en-US" dirty="0"/>
          </a:p>
        </p:txBody>
      </p:sp>
      <p:sp>
        <p:nvSpPr>
          <p:cNvPr id="4" name="Slide Number Placeholder 3"/>
          <p:cNvSpPr>
            <a:spLocks noGrp="1"/>
          </p:cNvSpPr>
          <p:nvPr>
            <p:ph type="sldNum" sz="quarter" idx="10"/>
          </p:nvPr>
        </p:nvSpPr>
        <p:spPr/>
        <p:txBody>
          <a:bodyPr/>
          <a:lstStyle/>
          <a:p>
            <a:fld id="{FC9101D1-B25D-41CF-8536-D8833D23ED3F}" type="slidenum">
              <a:rPr lang="en-US" smtClean="0"/>
              <a:t>7</a:t>
            </a:fld>
            <a:endParaRPr lang="en-US"/>
          </a:p>
        </p:txBody>
      </p:sp>
    </p:spTree>
    <p:extLst>
      <p:ext uri="{BB962C8B-B14F-4D97-AF65-F5344CB8AC3E}">
        <p14:creationId xmlns:p14="http://schemas.microsoft.com/office/powerpoint/2010/main" val="1369495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Overloop met de ouders het voorbeeld in deze slide over hoe ze het ImPACT-programma kunnen gebruiken tijdens verschillende activiteiten thuis aan de hand van het overzicht in de ouderhandleiding (p. 134). Dit is ook een geschikt moment om na te gaan of ouders nog vragen hebben.</a:t>
            </a: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BE" sz="1200" kern="1200" dirty="0">
                <a:solidFill>
                  <a:schemeClr val="tx1"/>
                </a:solidFill>
                <a:effectLst/>
                <a:latin typeface="+mn-lt"/>
                <a:ea typeface="+mn-ea"/>
                <a:cs typeface="+mn-cs"/>
              </a:rPr>
              <a:t>Zodra je je comfortabel voelt bij het gebruik van de strategieën van het ImPACT-programma, kan je ze gebruiken doorheen de dag van je kind om zijn/haar doelen te bereiken. Deze slide laat een voorbeeld zien van een mama die verschillende strategieën en technieken gebruikt doorheen de dag van haar zoon om te werken aan zijn doel om meer losse woorden doorheen verschillende activiteiten te gebruiken. De strategieën die ze gebruikt hangen af van hoe leuk Seppe de activiteit vindt en hoe gemakkelijk ze de toegang kan controleren tot de dingen die hij wil en kan doorzetten met een prompt. Wanneer mama Seppe ‘s morgens aankleedt (een activiteit waar Seppe niet van houdt) dan past ze haar communicatie aan door losse woorden te gebruiken om elk kledingstuk te benoemen. Tijdens zijn tussendoortje (een activiteit waar Seppe veel van houdt) prompt mama Seppe om een los woord te gebruiken om hulp te vragen.  Seppe vindt het leuk om naar zijn mama te kijken terwijl ze de vaatwasser leegmaakt. Maar dit is een activiteit die ze doorgaans snel moet doen, dus benoemt ze elk voorwerp wanneer ze dit eruit neemt. Seppe gaat graag naar buiten en houdt van stromend water, dus prompt ze hem om met een los woord te verzoeken om naar buiten te gaan en om de waterkraan in bad open te draaien. Als het bedtijd is, zingt ze slaapliedjes voor Seppe. Ze laat het laatste woord weg van zijn lievelingsliedjes om hem aan te moedigen om de zin aan te vullen. </a:t>
            </a:r>
            <a:endParaRPr lang="en-US" dirty="0"/>
          </a:p>
        </p:txBody>
      </p:sp>
      <p:sp>
        <p:nvSpPr>
          <p:cNvPr id="4" name="Slide Number Placeholder 3"/>
          <p:cNvSpPr>
            <a:spLocks noGrp="1"/>
          </p:cNvSpPr>
          <p:nvPr>
            <p:ph type="sldNum" sz="quarter" idx="10"/>
          </p:nvPr>
        </p:nvSpPr>
        <p:spPr/>
        <p:txBody>
          <a:bodyPr/>
          <a:lstStyle/>
          <a:p>
            <a:fld id="{FDD34C59-199B-4625-866A-836CDAC49068}" type="slidenum">
              <a:rPr lang="en-US" smtClean="0"/>
              <a:t>8</a:t>
            </a:fld>
            <a:endParaRPr lang="en-US"/>
          </a:p>
        </p:txBody>
      </p:sp>
    </p:spTree>
    <p:extLst>
      <p:ext uri="{BB962C8B-B14F-4D97-AF65-F5344CB8AC3E}">
        <p14:creationId xmlns:p14="http://schemas.microsoft.com/office/powerpoint/2010/main" val="776174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Laat de ouders bespreken welke activiteiten zich het best lenen voor de verschillende strategieën van het ImPACT-programma aan de hand van de ‘Denk er eens over na’-vragen op deze slide. Geef ze een paar minuten om over hun antwoorden na te denken. Laat hen dan hun antwoorden bespreken, per twee of in de volledige groep. Help hen na te denken over hoe deze techniek het best zou werken voor hun kind. </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Laten we nu even de tijd nemen om na te denken over activiteiten thuis die zich het best lenen om verschillende strategieën van het ImPACT-programma te gebruiken. </a:t>
            </a:r>
          </a:p>
          <a:p>
            <a:endParaRPr lang="en-US"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BE" sz="1200" i="1" kern="1200" dirty="0">
                <a:solidFill>
                  <a:schemeClr val="tx1"/>
                </a:solidFill>
                <a:effectLst/>
                <a:latin typeface="+mn-lt"/>
                <a:ea typeface="+mn-ea"/>
                <a:cs typeface="+mn-cs"/>
              </a:rPr>
              <a:t>Neem even de tijd om na te denken over welke van je dagelijkse activiteiten zich het best lenen voor de techniek </a:t>
            </a:r>
            <a:r>
              <a:rPr lang="nl-BE" sz="1200" b="1" i="1" kern="1200" dirty="0">
                <a:solidFill>
                  <a:schemeClr val="tx1"/>
                </a:solidFill>
                <a:effectLst/>
                <a:latin typeface="+mn-lt"/>
                <a:ea typeface="+mn-ea"/>
                <a:cs typeface="+mn-cs"/>
              </a:rPr>
              <a:t>Leer nieuwe vaardigheden aan</a:t>
            </a:r>
            <a:r>
              <a:rPr lang="nl-BE" sz="1200" i="1" kern="1200" dirty="0">
                <a:solidFill>
                  <a:schemeClr val="tx1"/>
                </a:solidFill>
                <a:effectLst/>
                <a:latin typeface="+mn-lt"/>
                <a:ea typeface="+mn-ea"/>
                <a:cs typeface="+mn-cs"/>
              </a:rPr>
              <a:t>.</a:t>
            </a:r>
          </a:p>
          <a:p>
            <a:pPr marL="171450" lvl="0" indent="-171450">
              <a:buFont typeface="Wingdings" panose="05000000000000000000" pitchFamily="2" charset="2"/>
              <a:buChar char="Ø"/>
            </a:pPr>
            <a:r>
              <a:rPr lang="nl-BE" sz="1200" i="1" kern="1200" dirty="0">
                <a:solidFill>
                  <a:schemeClr val="tx1"/>
                </a:solidFill>
                <a:effectLst/>
                <a:latin typeface="+mn-lt"/>
                <a:ea typeface="+mn-ea"/>
                <a:cs typeface="+mn-cs"/>
              </a:rPr>
              <a:t>Denk nu eens over welke van je dagelijkse activiteiten zich het best lenen voor </a:t>
            </a:r>
            <a:r>
              <a:rPr lang="nl-BE" sz="1200" b="1" i="1" kern="1200" dirty="0">
                <a:solidFill>
                  <a:schemeClr val="tx1"/>
                </a:solidFill>
                <a:effectLst/>
                <a:latin typeface="+mn-lt"/>
                <a:ea typeface="+mn-ea"/>
                <a:cs typeface="+mn-cs"/>
              </a:rPr>
              <a:t>Focus op je kind</a:t>
            </a:r>
            <a:r>
              <a:rPr lang="nl-BE" sz="1200" i="1" kern="1200" dirty="0">
                <a:solidFill>
                  <a:schemeClr val="tx1"/>
                </a:solidFill>
                <a:effectLst/>
                <a:latin typeface="+mn-lt"/>
                <a:ea typeface="+mn-ea"/>
                <a:cs typeface="+mn-cs"/>
              </a:rPr>
              <a:t> en </a:t>
            </a:r>
            <a:r>
              <a:rPr lang="nl-BE" sz="1200" b="1" i="1" kern="1200" dirty="0">
                <a:solidFill>
                  <a:schemeClr val="tx1"/>
                </a:solidFill>
                <a:effectLst/>
                <a:latin typeface="+mn-lt"/>
                <a:ea typeface="+mn-ea"/>
                <a:cs typeface="+mn-cs"/>
              </a:rPr>
              <a:t>Pas je communicatie aan</a:t>
            </a:r>
            <a:r>
              <a:rPr lang="nl-BE" sz="1200" i="1" kern="1200" dirty="0">
                <a:solidFill>
                  <a:schemeClr val="tx1"/>
                </a:solidFill>
                <a:effectLst/>
                <a:latin typeface="+mn-lt"/>
                <a:ea typeface="+mn-ea"/>
                <a:cs typeface="+mn-cs"/>
              </a:rPr>
              <a:t>.</a:t>
            </a:r>
          </a:p>
          <a:p>
            <a:pPr marL="171450" lvl="0" indent="-171450">
              <a:buFont typeface="Wingdings" panose="05000000000000000000" pitchFamily="2" charset="2"/>
              <a:buChar char="Ø"/>
            </a:pPr>
            <a:r>
              <a:rPr lang="nl-BE" sz="1200" i="1" kern="1200" dirty="0">
                <a:solidFill>
                  <a:schemeClr val="tx1"/>
                </a:solidFill>
                <a:effectLst/>
                <a:latin typeface="+mn-lt"/>
                <a:ea typeface="+mn-ea"/>
                <a:cs typeface="+mn-cs"/>
              </a:rPr>
              <a:t>[Na een paar minuten] Laat het ons nu bespreken.</a:t>
            </a:r>
          </a:p>
        </p:txBody>
      </p:sp>
      <p:sp>
        <p:nvSpPr>
          <p:cNvPr id="4" name="Slide Number Placeholder 3"/>
          <p:cNvSpPr>
            <a:spLocks noGrp="1"/>
          </p:cNvSpPr>
          <p:nvPr>
            <p:ph type="sldNum" sz="quarter" idx="10"/>
          </p:nvPr>
        </p:nvSpPr>
        <p:spPr/>
        <p:txBody>
          <a:bodyPr/>
          <a:lstStyle/>
          <a:p>
            <a:fld id="{FC9101D1-B25D-41CF-8536-D8833D23ED3F}" type="slidenum">
              <a:rPr lang="en-US" smtClean="0"/>
              <a:t>9</a:t>
            </a:fld>
            <a:endParaRPr lang="en-US"/>
          </a:p>
        </p:txBody>
      </p:sp>
    </p:spTree>
    <p:extLst>
      <p:ext uri="{BB962C8B-B14F-4D97-AF65-F5344CB8AC3E}">
        <p14:creationId xmlns:p14="http://schemas.microsoft.com/office/powerpoint/2010/main" val="2129040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1746726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1348795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613" y="274640"/>
            <a:ext cx="2741612"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7561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3743682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pic>
        <p:nvPicPr>
          <p:cNvPr id="10" name="Picture 9">
            <a:extLst>
              <a:ext uri="{FF2B5EF4-FFF2-40B4-BE49-F238E27FC236}">
                <a16:creationId xmlns:a16="http://schemas.microsoft.com/office/drawing/2014/main" id="{E4B84284-CF2F-4E24-BB79-8390F5E4D0BE}"/>
              </a:ext>
            </a:extLst>
          </p:cNvPr>
          <p:cNvPicPr>
            <a:picLocks noChangeAspect="1"/>
          </p:cNvPicPr>
          <p:nvPr userDrawn="1"/>
        </p:nvPicPr>
        <p:blipFill>
          <a:blip r:embed="rId2"/>
          <a:stretch>
            <a:fillRect/>
          </a:stretch>
        </p:blipFill>
        <p:spPr>
          <a:xfrm>
            <a:off x="8105633" y="6498848"/>
            <a:ext cx="937125" cy="287000"/>
          </a:xfrm>
          <a:prstGeom prst="rect">
            <a:avLst/>
          </a:prstGeom>
        </p:spPr>
      </p:pic>
    </p:spTree>
    <p:extLst>
      <p:ext uri="{BB962C8B-B14F-4D97-AF65-F5344CB8AC3E}">
        <p14:creationId xmlns:p14="http://schemas.microsoft.com/office/powerpoint/2010/main" val="1849176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5B14A8-72AD-4B33-8F5F-77378A380B9C}" type="datetimeFigureOut">
              <a:rPr lang="en-US" dirty="0"/>
              <a:t>5/3/2023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75EF7F-F8BA-4738-89CD-A97909FC6BBE}" type="slidenum">
              <a:rPr lang="en-US" dirty="0"/>
              <a:t>‹nr.›</a:t>
            </a:fld>
            <a:endParaRPr lang="en-US" dirty="0"/>
          </a:p>
        </p:txBody>
      </p:sp>
    </p:spTree>
    <p:extLst>
      <p:ext uri="{BB962C8B-B14F-4D97-AF65-F5344CB8AC3E}">
        <p14:creationId xmlns:p14="http://schemas.microsoft.com/office/powerpoint/2010/main" val="2919388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167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A102EE-A471-4F92-A6F3-A02936FE513D}"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697122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A102EE-A471-4F92-A6F3-A02936FE513D}"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3390176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A102EE-A471-4F92-A6F3-A02936FE513D}"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2129631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5/3/2023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pic>
        <p:nvPicPr>
          <p:cNvPr id="11" name="Picture 10">
            <a:extLst>
              <a:ext uri="{FF2B5EF4-FFF2-40B4-BE49-F238E27FC236}">
                <a16:creationId xmlns:a16="http://schemas.microsoft.com/office/drawing/2014/main" id="{93E8E3B0-F33A-4685-869D-5BD06A0C0730}"/>
              </a:ext>
            </a:extLst>
          </p:cNvPr>
          <p:cNvPicPr>
            <a:picLocks noChangeAspect="1"/>
          </p:cNvPicPr>
          <p:nvPr userDrawn="1"/>
        </p:nvPicPr>
        <p:blipFill>
          <a:blip r:embed="rId2"/>
          <a:stretch>
            <a:fillRect/>
          </a:stretch>
        </p:blipFill>
        <p:spPr>
          <a:xfrm>
            <a:off x="8105633" y="6498848"/>
            <a:ext cx="937125" cy="287000"/>
          </a:xfrm>
          <a:prstGeom prst="rect">
            <a:avLst/>
          </a:prstGeom>
        </p:spPr>
      </p:pic>
    </p:spTree>
    <p:extLst>
      <p:ext uri="{BB962C8B-B14F-4D97-AF65-F5344CB8AC3E}">
        <p14:creationId xmlns:p14="http://schemas.microsoft.com/office/powerpoint/2010/main" val="3646606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C7A102EE-A471-4F92-A6F3-A02936FE513D}" type="datetimeFigureOut">
              <a:rPr lang="en-US" smtClean="0"/>
              <a:t>5/3/2023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830068C-5E9D-43E8-B0D0-ED0909D12F46}" type="slidenum">
              <a:rPr lang="en-US" smtClean="0"/>
              <a:t>‹nr.›</a:t>
            </a:fld>
            <a:endParaRPr lang="en-US"/>
          </a:p>
        </p:txBody>
      </p:sp>
      <p:pic>
        <p:nvPicPr>
          <p:cNvPr id="10" name="Picture 9">
            <a:extLst>
              <a:ext uri="{FF2B5EF4-FFF2-40B4-BE49-F238E27FC236}">
                <a16:creationId xmlns:a16="http://schemas.microsoft.com/office/drawing/2014/main" id="{4219A34C-EBE3-4A37-ACCC-D7821A6D7D2B}"/>
              </a:ext>
            </a:extLst>
          </p:cNvPr>
          <p:cNvPicPr>
            <a:picLocks noChangeAspect="1"/>
          </p:cNvPicPr>
          <p:nvPr userDrawn="1"/>
        </p:nvPicPr>
        <p:blipFill>
          <a:blip r:embed="rId2"/>
          <a:stretch>
            <a:fillRect/>
          </a:stretch>
        </p:blipFill>
        <p:spPr>
          <a:xfrm>
            <a:off x="8105633" y="6498848"/>
            <a:ext cx="937125" cy="287000"/>
          </a:xfrm>
          <a:prstGeom prst="rect">
            <a:avLst/>
          </a:prstGeom>
        </p:spPr>
      </p:pic>
    </p:spTree>
    <p:extLst>
      <p:ext uri="{BB962C8B-B14F-4D97-AF65-F5344CB8AC3E}">
        <p14:creationId xmlns:p14="http://schemas.microsoft.com/office/powerpoint/2010/main" val="4140612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82044" y="274638"/>
            <a:ext cx="7404755" cy="1143000"/>
          </a:xfrm>
        </p:spPr>
        <p:txBody>
          <a:bodyPr/>
          <a:lstStyle>
            <a:lvl1pPr algn="l">
              <a:defRPr>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3927384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7A102EE-A471-4F92-A6F3-A02936FE513D}"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0068C-5E9D-43E8-B0D0-ED0909D12F46}" type="slidenum">
              <a:rPr lang="en-US" smtClean="0"/>
              <a:t>‹nr.›</a:t>
            </a:fld>
            <a:endParaRPr lang="en-US"/>
          </a:p>
        </p:txBody>
      </p:sp>
      <p:pic>
        <p:nvPicPr>
          <p:cNvPr id="10" name="Picture 9">
            <a:extLst>
              <a:ext uri="{FF2B5EF4-FFF2-40B4-BE49-F238E27FC236}">
                <a16:creationId xmlns:a16="http://schemas.microsoft.com/office/drawing/2014/main" id="{82BCE4AE-E070-4765-BA18-F8AAE7BD0163}"/>
              </a:ext>
            </a:extLst>
          </p:cNvPr>
          <p:cNvPicPr>
            <a:picLocks noChangeAspect="1"/>
          </p:cNvPicPr>
          <p:nvPr userDrawn="1"/>
        </p:nvPicPr>
        <p:blipFill>
          <a:blip r:embed="rId2"/>
          <a:stretch>
            <a:fillRect/>
          </a:stretch>
        </p:blipFill>
        <p:spPr>
          <a:xfrm>
            <a:off x="8105633" y="6498848"/>
            <a:ext cx="937125" cy="287000"/>
          </a:xfrm>
          <a:prstGeom prst="rect">
            <a:avLst/>
          </a:prstGeom>
        </p:spPr>
      </p:pic>
    </p:spTree>
    <p:extLst>
      <p:ext uri="{BB962C8B-B14F-4D97-AF65-F5344CB8AC3E}">
        <p14:creationId xmlns:p14="http://schemas.microsoft.com/office/powerpoint/2010/main" val="334349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3758057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pic>
        <p:nvPicPr>
          <p:cNvPr id="9" name="Picture 8">
            <a:extLst>
              <a:ext uri="{FF2B5EF4-FFF2-40B4-BE49-F238E27FC236}">
                <a16:creationId xmlns:a16="http://schemas.microsoft.com/office/drawing/2014/main" id="{96E48045-B05B-4AF8-B539-CEE774DCD635}"/>
              </a:ext>
            </a:extLst>
          </p:cNvPr>
          <p:cNvPicPr>
            <a:picLocks noChangeAspect="1"/>
          </p:cNvPicPr>
          <p:nvPr userDrawn="1"/>
        </p:nvPicPr>
        <p:blipFill>
          <a:blip r:embed="rId2"/>
          <a:stretch>
            <a:fillRect/>
          </a:stretch>
        </p:blipFill>
        <p:spPr>
          <a:xfrm>
            <a:off x="8105633" y="6498848"/>
            <a:ext cx="937125" cy="287000"/>
          </a:xfrm>
          <a:prstGeom prst="rect">
            <a:avLst/>
          </a:prstGeom>
        </p:spPr>
      </p:pic>
    </p:spTree>
    <p:extLst>
      <p:ext uri="{BB962C8B-B14F-4D97-AF65-F5344CB8AC3E}">
        <p14:creationId xmlns:p14="http://schemas.microsoft.com/office/powerpoint/2010/main" val="1805113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8AFF8-FE50-41EE-991B-D88369AC25B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70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1"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1771671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A102EE-A471-4F92-A6F3-A02936FE513D}"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2352842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A102EE-A471-4F92-A6F3-A02936FE513D}"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897083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A102EE-A471-4F92-A6F3-A02936FE513D}"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1352223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A102EE-A471-4F92-A6F3-A02936FE513D}" type="datetimeFigureOut">
              <a:rPr lang="en-US" smtClean="0"/>
              <a:t>5/3/2023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190361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1"/>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7A102EE-A471-4F92-A6F3-A02936FE513D}"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2424138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7A102EE-A471-4F92-A6F3-A02936FE513D}"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2446328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A102EE-A471-4F92-A6F3-A02936FE513D}" type="datetimeFigureOut">
              <a:rPr lang="en-US" smtClean="0"/>
              <a:t>5/3/2023</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30068C-5E9D-43E8-B0D0-ED0909D12F46}" type="slidenum">
              <a:rPr lang="en-US" smtClean="0"/>
              <a:t>‹nr.›</a:t>
            </a:fld>
            <a:endParaRPr lang="en-US"/>
          </a:p>
        </p:txBody>
      </p:sp>
      <p:pic>
        <p:nvPicPr>
          <p:cNvPr id="8" name="Graphic 7">
            <a:extLst>
              <a:ext uri="{FF2B5EF4-FFF2-40B4-BE49-F238E27FC236}">
                <a16:creationId xmlns:a16="http://schemas.microsoft.com/office/drawing/2014/main" id="{15921236-B90D-4FF1-8748-94E7EBBF67D5}"/>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8037095" y="6489545"/>
            <a:ext cx="956259" cy="281903"/>
          </a:xfrm>
          <a:prstGeom prst="rect">
            <a:avLst/>
          </a:prstGeom>
        </p:spPr>
      </p:pic>
    </p:spTree>
    <p:extLst>
      <p:ext uri="{BB962C8B-B14F-4D97-AF65-F5344CB8AC3E}">
        <p14:creationId xmlns:p14="http://schemas.microsoft.com/office/powerpoint/2010/main" val="34530812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5983" rtl="0" eaLnBrk="1" latinLnBrk="0" hangingPunct="1">
        <a:spcBef>
          <a:spcPct val="0"/>
        </a:spcBef>
        <a:buNone/>
        <a:defRPr sz="3301" b="0" i="0" u="none" kern="1200">
          <a:solidFill>
            <a:schemeClr val="tx1"/>
          </a:solidFill>
          <a:latin typeface="+mj-lt"/>
          <a:ea typeface="+mj-ea"/>
          <a:cs typeface="+mj-cs"/>
        </a:defRPr>
      </a:lvl1pPr>
    </p:titleStyle>
    <p:bodyStyle>
      <a:lvl1pPr marL="257244" indent="-257244" algn="l" defTabSz="685983" rtl="0" eaLnBrk="1" latinLnBrk="0" hangingPunct="1">
        <a:spcBef>
          <a:spcPct val="20000"/>
        </a:spcBef>
        <a:buFont typeface="Arial" panose="020B0604020202020204" pitchFamily="34" charset="0"/>
        <a:buChar char="•"/>
        <a:defRPr sz="2401" kern="1200">
          <a:solidFill>
            <a:schemeClr val="tx1"/>
          </a:solidFill>
          <a:latin typeface="+mn-lt"/>
          <a:ea typeface="+mn-ea"/>
          <a:cs typeface="+mn-cs"/>
        </a:defRPr>
      </a:lvl1pPr>
      <a:lvl2pPr marL="557361" indent="-214370" algn="l" defTabSz="685983" rtl="0" eaLnBrk="1" latinLnBrk="0" hangingPunct="1">
        <a:spcBef>
          <a:spcPct val="20000"/>
        </a:spcBef>
        <a:buFont typeface="Arial" panose="020B0604020202020204" pitchFamily="34" charset="0"/>
        <a:buChar char="–"/>
        <a:defRPr sz="2101" b="0" i="0" u="none" kern="1200">
          <a:solidFill>
            <a:schemeClr val="tx1"/>
          </a:solidFill>
          <a:latin typeface="+mn-lt"/>
          <a:ea typeface="+mn-ea"/>
          <a:cs typeface="+mn-cs"/>
        </a:defRPr>
      </a:lvl2pPr>
      <a:lvl3pPr marL="857479" indent="-171496" algn="l" defTabSz="6859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470"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461"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6453"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96834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C7A102EE-A471-4F92-A6F3-A02936FE513D}" type="datetimeFigureOut">
              <a:rPr lang="en-US" smtClean="0"/>
              <a:t>5/3/2023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830068C-5E9D-43E8-B0D0-ED0909D12F46}" type="slidenum">
              <a:rPr lang="en-US" smtClean="0"/>
              <a:t>‹nr.›</a:t>
            </a:fld>
            <a:endParaRPr lang="en-US"/>
          </a:p>
        </p:txBody>
      </p:sp>
      <p:sp>
        <p:nvSpPr>
          <p:cNvPr id="11" name="Rectangle 10">
            <a:extLst>
              <a:ext uri="{FF2B5EF4-FFF2-40B4-BE49-F238E27FC236}">
                <a16:creationId xmlns:a16="http://schemas.microsoft.com/office/drawing/2014/main" id="{3706A2E8-3453-4003-AE7D-A66C7028CF1F}"/>
              </a:ext>
            </a:extLst>
          </p:cNvPr>
          <p:cNvSpPr/>
          <p:nvPr userDrawn="1"/>
        </p:nvSpPr>
        <p:spPr>
          <a:xfrm>
            <a:off x="0" y="6492874"/>
            <a:ext cx="9144001" cy="365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AD334353-8A78-4C41-B59E-A3C29EA766B3}"/>
              </a:ext>
            </a:extLst>
          </p:cNvPr>
          <p:cNvCxnSpPr>
            <a:cxnSpLocks/>
          </p:cNvCxnSpPr>
          <p:nvPr userDrawn="1"/>
        </p:nvCxnSpPr>
        <p:spPr>
          <a:xfrm>
            <a:off x="1272618" y="1257079"/>
            <a:ext cx="709775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97680099-0A51-46F9-99F9-A062C9BEA4D9}"/>
              </a:ext>
            </a:extLst>
          </p:cNvPr>
          <p:cNvPicPr>
            <a:picLocks noChangeAspect="1"/>
          </p:cNvPicPr>
          <p:nvPr userDrawn="1"/>
        </p:nvPicPr>
        <p:blipFill>
          <a:blip r:embed="rId14"/>
          <a:stretch>
            <a:fillRect/>
          </a:stretch>
        </p:blipFill>
        <p:spPr>
          <a:xfrm>
            <a:off x="8105633" y="6498848"/>
            <a:ext cx="937125" cy="287000"/>
          </a:xfrm>
          <a:prstGeom prst="rect">
            <a:avLst/>
          </a:prstGeom>
        </p:spPr>
      </p:pic>
    </p:spTree>
    <p:extLst>
      <p:ext uri="{BB962C8B-B14F-4D97-AF65-F5344CB8AC3E}">
        <p14:creationId xmlns:p14="http://schemas.microsoft.com/office/powerpoint/2010/main" val="131457866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08" r:id="rId12"/>
  </p:sldLayoutIdLst>
  <p:txStyles>
    <p:titleStyle>
      <a:lvl1pPr algn="l" defTabSz="914400" rtl="0" eaLnBrk="1" latinLnBrk="0" hangingPunct="1">
        <a:lnSpc>
          <a:spcPct val="85000"/>
        </a:lnSpc>
        <a:spcBef>
          <a:spcPct val="0"/>
        </a:spcBef>
        <a:buNone/>
        <a:defRPr sz="4800" kern="1200" spc="-50" baseline="0">
          <a:solidFill>
            <a:schemeClr val="tx1">
              <a:lumMod val="85000"/>
              <a:lumOff val="1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85000"/>
              <a:lumOff val="1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85000"/>
              <a:lumOff val="1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85000"/>
              <a:lumOff val="1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85000"/>
              <a:lumOff val="1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85000"/>
              <a:lumOff val="1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7.sv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19.sv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5.jp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29.pn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7.svg"/><Relationship Id="rId4" Type="http://schemas.openxmlformats.org/officeDocument/2006/relationships/image" Target="../media/image30.svg"/><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8.jp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7.sv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19.sv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9.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9.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9.pn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9.pn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diagramColors" Target="../diagrams/colors1.xml"/><Relationship Id="rId11" Type="http://schemas.openxmlformats.org/officeDocument/2006/relationships/image" Target="../media/image7.svg"/><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3.jp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7.sv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19.sv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7.sv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22.jpg"/><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4.svg"/></Relationships>
</file>

<file path=ppt/slides/_rels/slide8.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5.tiff"/><Relationship Id="rId7" Type="http://schemas.openxmlformats.org/officeDocument/2006/relationships/image" Target="../media/image7.sv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27.sv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9.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D95095A-8E83-426F-BF4B-3B47F94448EA}"/>
              </a:ext>
            </a:extLst>
          </p:cNvPr>
          <p:cNvPicPr>
            <a:picLocks noChangeAspect="1"/>
          </p:cNvPicPr>
          <p:nvPr/>
        </p:nvPicPr>
        <p:blipFill>
          <a:blip r:embed="rId3">
            <a:lum/>
            <a:extLst>
              <a:ext uri="{96DAC541-7B7A-43D3-8B79-37D633B846F1}">
                <asvg:svgBlip xmlns:asvg="http://schemas.microsoft.com/office/drawing/2016/SVG/main" r:embed="rId4"/>
              </a:ext>
            </a:extLst>
          </a:blip>
          <a:stretch>
            <a:fillRect/>
          </a:stretch>
        </p:blipFill>
        <p:spPr>
          <a:xfrm>
            <a:off x="126144" y="-91721"/>
            <a:ext cx="3682774" cy="3978711"/>
          </a:xfrm>
          <a:prstGeom prst="rect">
            <a:avLst/>
          </a:prstGeom>
        </p:spPr>
      </p:pic>
      <p:sp>
        <p:nvSpPr>
          <p:cNvPr id="17" name="Oval 16">
            <a:extLst>
              <a:ext uri="{FF2B5EF4-FFF2-40B4-BE49-F238E27FC236}">
                <a16:creationId xmlns:a16="http://schemas.microsoft.com/office/drawing/2014/main" id="{6C79B237-99FA-4ABC-9705-E2F83BA44329}"/>
              </a:ext>
            </a:extLst>
          </p:cNvPr>
          <p:cNvSpPr/>
          <p:nvPr/>
        </p:nvSpPr>
        <p:spPr>
          <a:xfrm>
            <a:off x="1650878" y="1603547"/>
            <a:ext cx="4035105" cy="3978711"/>
          </a:xfrm>
          <a:prstGeom prst="ellipse">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a:extLst>
              <a:ext uri="{FF2B5EF4-FFF2-40B4-BE49-F238E27FC236}">
                <a16:creationId xmlns:a16="http://schemas.microsoft.com/office/drawing/2014/main" id="{1E483C71-E3DD-46C9-93DA-63D4F68EF82C}"/>
              </a:ext>
            </a:extLst>
          </p:cNvPr>
          <p:cNvSpPr txBox="1">
            <a:spLocks/>
          </p:cNvSpPr>
          <p:nvPr/>
        </p:nvSpPr>
        <p:spPr>
          <a:xfrm>
            <a:off x="861251" y="2775828"/>
            <a:ext cx="7772400" cy="1470025"/>
          </a:xfrm>
          <a:prstGeom prst="rect">
            <a:avLst/>
          </a:prstGeom>
          <a:noFill/>
        </p:spPr>
        <p:txBody>
          <a:bodyPr vert="horz" lIns="91440" tIns="45720" rIns="91440" bIns="45720" rtlCol="0" anchor="ctr">
            <a:noAutofit/>
          </a:bodyPr>
          <a:lstStyle>
            <a:lvl1pPr algn="l" defTabSz="685983" rtl="0" eaLnBrk="1" latinLnBrk="0" hangingPunct="1">
              <a:spcBef>
                <a:spcPct val="0"/>
              </a:spcBef>
              <a:buNone/>
              <a:defRPr sz="3301" b="0" i="0" u="none" kern="1200">
                <a:solidFill>
                  <a:schemeClr val="tx1"/>
                </a:solidFill>
                <a:latin typeface="Arial Black" panose="020B0A04020102020204" pitchFamily="34" charset="0"/>
                <a:ea typeface="+mj-ea"/>
                <a:cs typeface="+mj-cs"/>
              </a:defRPr>
            </a:lvl1pPr>
          </a:lstStyle>
          <a:p>
            <a:pPr algn="ctr"/>
            <a:r>
              <a:rPr lang="nl-BE" sz="4800" dirty="0"/>
              <a:t>Pas de </a:t>
            </a:r>
            <a:br>
              <a:rPr lang="nl-BE" sz="4800" dirty="0"/>
            </a:br>
            <a:r>
              <a:rPr lang="nl-BE" sz="4800" dirty="0"/>
              <a:t>interactie aan</a:t>
            </a:r>
          </a:p>
          <a:p>
            <a:pPr algn="ctr"/>
            <a:r>
              <a:rPr lang="nl-BE" sz="3200" dirty="0"/>
              <a:t>en</a:t>
            </a:r>
            <a:r>
              <a:rPr lang="nl-BE" sz="4400" dirty="0"/>
              <a:t> </a:t>
            </a:r>
          </a:p>
          <a:p>
            <a:pPr algn="ctr"/>
            <a:r>
              <a:rPr lang="nl-BE" sz="4800" dirty="0"/>
              <a:t>Verder gaan</a:t>
            </a:r>
          </a:p>
        </p:txBody>
      </p:sp>
      <p:pic>
        <p:nvPicPr>
          <p:cNvPr id="5" name="Graphic 4">
            <a:extLst>
              <a:ext uri="{FF2B5EF4-FFF2-40B4-BE49-F238E27FC236}">
                <a16:creationId xmlns:a16="http://schemas.microsoft.com/office/drawing/2014/main" id="{92D2C774-9E18-4DB2-AA2B-96543286823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18433" y="149510"/>
            <a:ext cx="664876" cy="594359"/>
          </a:xfrm>
          <a:prstGeom prst="rect">
            <a:avLst/>
          </a:prstGeom>
        </p:spPr>
      </p:pic>
    </p:spTree>
    <p:extLst>
      <p:ext uri="{BB962C8B-B14F-4D97-AF65-F5344CB8AC3E}">
        <p14:creationId xmlns:p14="http://schemas.microsoft.com/office/powerpoint/2010/main" val="4133846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100600" y="1226545"/>
            <a:ext cx="617983" cy="617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1FBB833E-A856-4F9B-B1C8-ED4DE191CF31}"/>
              </a:ext>
            </a:extLst>
          </p:cNvPr>
          <p:cNvSpPr/>
          <p:nvPr/>
        </p:nvSpPr>
        <p:spPr>
          <a:xfrm flipV="1">
            <a:off x="1" y="-16752"/>
            <a:ext cx="4571999" cy="3228975"/>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latin typeface="Arial Black" panose="020B0A04020102020204" pitchFamily="34" charset="0"/>
            </a:endParaRPr>
          </a:p>
        </p:txBody>
      </p:sp>
      <p:sp>
        <p:nvSpPr>
          <p:cNvPr id="7" name="TextBox 6">
            <a:extLst>
              <a:ext uri="{FF2B5EF4-FFF2-40B4-BE49-F238E27FC236}">
                <a16:creationId xmlns:a16="http://schemas.microsoft.com/office/drawing/2014/main" id="{D1FBEBCE-1959-4DBA-9FC5-5BFB37669E44}"/>
              </a:ext>
            </a:extLst>
          </p:cNvPr>
          <p:cNvSpPr txBox="1"/>
          <p:nvPr/>
        </p:nvSpPr>
        <p:spPr>
          <a:xfrm>
            <a:off x="143196" y="400040"/>
            <a:ext cx="4270161" cy="1384995"/>
          </a:xfrm>
          <a:prstGeom prst="rect">
            <a:avLst/>
          </a:prstGeom>
          <a:noFill/>
        </p:spPr>
        <p:txBody>
          <a:bodyPr wrap="square" rtlCol="0">
            <a:spAutoFit/>
          </a:bodyPr>
          <a:lstStyle/>
          <a:p>
            <a:r>
              <a:rPr lang="nl-BE" sz="2800" i="1" dirty="0">
                <a:solidFill>
                  <a:schemeClr val="accent1"/>
                </a:solidFill>
                <a:latin typeface="Arial Black" panose="020B0A04020102020204" pitchFamily="34" charset="0"/>
              </a:rPr>
              <a:t>Gebruik het ImPACT-programma buitenshuis</a:t>
            </a:r>
          </a:p>
        </p:txBody>
      </p:sp>
      <p:sp>
        <p:nvSpPr>
          <p:cNvPr id="6" name="Content Placeholder 5"/>
          <p:cNvSpPr txBox="1">
            <a:spLocks/>
          </p:cNvSpPr>
          <p:nvPr/>
        </p:nvSpPr>
        <p:spPr>
          <a:xfrm>
            <a:off x="221644" y="2051631"/>
            <a:ext cx="4350356" cy="1043527"/>
          </a:xfrm>
          <a:prstGeom prst="rect">
            <a:avLst/>
          </a:prstGeom>
          <a:noFill/>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BE" sz="2401" dirty="0">
                <a:latin typeface="Malgun Gothic" panose="020B0503020000020004" pitchFamily="34" charset="-127"/>
                <a:ea typeface="Malgun Gothic" panose="020B0503020000020004" pitchFamily="34" charset="-127"/>
              </a:rPr>
              <a:t>Hou je kind betrokken en laat het leren buitenshuis</a:t>
            </a:r>
          </a:p>
        </p:txBody>
      </p:sp>
      <p:pic>
        <p:nvPicPr>
          <p:cNvPr id="4" name="Picture 3">
            <a:extLst>
              <a:ext uri="{FF2B5EF4-FFF2-40B4-BE49-F238E27FC236}">
                <a16:creationId xmlns:a16="http://schemas.microsoft.com/office/drawing/2014/main" id="{453361D3-74C7-465A-950E-F19D9FDBA7DD}"/>
              </a:ext>
            </a:extLst>
          </p:cNvPr>
          <p:cNvPicPr>
            <a:picLocks noChangeAspect="1"/>
          </p:cNvPicPr>
          <p:nvPr/>
        </p:nvPicPr>
        <p:blipFill rotWithShape="1">
          <a:blip r:embed="rId3">
            <a:extLst>
              <a:ext uri="{28A0092B-C50C-407E-A947-70E740481C1C}">
                <a14:useLocalDpi xmlns:a14="http://schemas.microsoft.com/office/drawing/2010/main" val="0"/>
              </a:ext>
            </a:extLst>
          </a:blip>
          <a:srcRect t="3623" r="11953" b="12561"/>
          <a:stretch/>
        </p:blipFill>
        <p:spPr>
          <a:xfrm>
            <a:off x="4572000" y="3228971"/>
            <a:ext cx="4572000" cy="3095163"/>
          </a:xfrm>
          <a:prstGeom prst="rect">
            <a:avLst/>
          </a:prstGeom>
        </p:spPr>
      </p:pic>
      <p:grpSp>
        <p:nvGrpSpPr>
          <p:cNvPr id="8" name="Group 7">
            <a:extLst>
              <a:ext uri="{FF2B5EF4-FFF2-40B4-BE49-F238E27FC236}">
                <a16:creationId xmlns:a16="http://schemas.microsoft.com/office/drawing/2014/main" id="{21C61BFC-B080-46B8-B4AE-A2FCABEAECBF}"/>
              </a:ext>
            </a:extLst>
          </p:cNvPr>
          <p:cNvGrpSpPr/>
          <p:nvPr/>
        </p:nvGrpSpPr>
        <p:grpSpPr>
          <a:xfrm>
            <a:off x="4984364" y="911010"/>
            <a:ext cx="3747272" cy="1710637"/>
            <a:chOff x="4984364" y="911010"/>
            <a:chExt cx="3747272" cy="1710637"/>
          </a:xfrm>
        </p:grpSpPr>
        <p:sp>
          <p:nvSpPr>
            <p:cNvPr id="9" name="Rectangle 8">
              <a:extLst>
                <a:ext uri="{FF2B5EF4-FFF2-40B4-BE49-F238E27FC236}">
                  <a16:creationId xmlns:a16="http://schemas.microsoft.com/office/drawing/2014/main" id="{2D39C45B-FBFB-49F8-B812-74E2193E3990}"/>
                </a:ext>
              </a:extLst>
            </p:cNvPr>
            <p:cNvSpPr/>
            <p:nvPr/>
          </p:nvSpPr>
          <p:spPr>
            <a:xfrm>
              <a:off x="5100600" y="1226545"/>
              <a:ext cx="617983" cy="617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4AB2AD13-106E-47F2-8FB4-7CBEF870E8D0}"/>
                </a:ext>
              </a:extLst>
            </p:cNvPr>
            <p:cNvSpPr/>
            <p:nvPr/>
          </p:nvSpPr>
          <p:spPr>
            <a:xfrm>
              <a:off x="5175229" y="1134203"/>
              <a:ext cx="3556407" cy="134157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64F5013-D850-4510-888F-1AC41003AACE}"/>
                </a:ext>
              </a:extLst>
            </p:cNvPr>
            <p:cNvSpPr txBox="1"/>
            <p:nvPr/>
          </p:nvSpPr>
          <p:spPr>
            <a:xfrm>
              <a:off x="5510819" y="1421318"/>
              <a:ext cx="3187455" cy="1200329"/>
            </a:xfrm>
            <a:prstGeom prst="rect">
              <a:avLst/>
            </a:prstGeom>
            <a:noFill/>
          </p:spPr>
          <p:txBody>
            <a:bodyPr wrap="square" rtlCol="0">
              <a:spAutoFit/>
            </a:bodyPr>
            <a:lstStyle/>
            <a:p>
              <a:r>
                <a:rPr lang="nl-BE" sz="2400" dirty="0"/>
                <a:t>Generalisatie van vaardigheden</a:t>
              </a:r>
            </a:p>
            <a:p>
              <a:pPr>
                <a:spcAft>
                  <a:spcPts val="600"/>
                </a:spcAft>
              </a:pPr>
              <a:endParaRPr lang="en-US" sz="2400" dirty="0"/>
            </a:p>
          </p:txBody>
        </p:sp>
        <p:pic>
          <p:nvPicPr>
            <p:cNvPr id="12" name="Graphic 11">
              <a:extLst>
                <a:ext uri="{FF2B5EF4-FFF2-40B4-BE49-F238E27FC236}">
                  <a16:creationId xmlns:a16="http://schemas.microsoft.com/office/drawing/2014/main" id="{F59B1A28-8FC5-482C-98CD-5957A2CC92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4364" y="911010"/>
              <a:ext cx="621573" cy="586055"/>
            </a:xfrm>
            <a:prstGeom prst="rect">
              <a:avLst/>
            </a:prstGeom>
          </p:spPr>
        </p:pic>
      </p:grpSp>
      <p:grpSp>
        <p:nvGrpSpPr>
          <p:cNvPr id="13" name="Group 12">
            <a:extLst>
              <a:ext uri="{FF2B5EF4-FFF2-40B4-BE49-F238E27FC236}">
                <a16:creationId xmlns:a16="http://schemas.microsoft.com/office/drawing/2014/main" id="{EBFDB309-DAAF-49B0-AF53-6B2386EBA0CB}"/>
              </a:ext>
            </a:extLst>
          </p:cNvPr>
          <p:cNvGrpSpPr/>
          <p:nvPr/>
        </p:nvGrpSpPr>
        <p:grpSpPr>
          <a:xfrm>
            <a:off x="442486" y="3711795"/>
            <a:ext cx="3908672" cy="2298335"/>
            <a:chOff x="590846" y="303442"/>
            <a:chExt cx="4525038" cy="2165636"/>
          </a:xfrm>
        </p:grpSpPr>
        <p:sp>
          <p:nvSpPr>
            <p:cNvPr id="15" name="TextBox 14">
              <a:extLst>
                <a:ext uri="{FF2B5EF4-FFF2-40B4-BE49-F238E27FC236}">
                  <a16:creationId xmlns:a16="http://schemas.microsoft.com/office/drawing/2014/main" id="{8F689061-0DAB-4CF4-82DC-9F3DAD42AD64}"/>
                </a:ext>
              </a:extLst>
            </p:cNvPr>
            <p:cNvSpPr txBox="1"/>
            <p:nvPr/>
          </p:nvSpPr>
          <p:spPr>
            <a:xfrm>
              <a:off x="590846" y="642038"/>
              <a:ext cx="4135970" cy="1827040"/>
            </a:xfrm>
            <a:prstGeom prst="rect">
              <a:avLst/>
            </a:prstGeom>
            <a:noFill/>
          </p:spPr>
          <p:txBody>
            <a:bodyPr wrap="square" rtlCol="0">
              <a:spAutoFit/>
            </a:bodyPr>
            <a:lstStyle/>
            <a:p>
              <a:pPr marL="257244" indent="-257244">
                <a:buFont typeface="Wingdings" panose="05000000000000000000" pitchFamily="2" charset="2"/>
                <a:buChar char="§"/>
              </a:pPr>
              <a:r>
                <a:rPr lang="nl-BE" sz="2400" dirty="0"/>
                <a:t>Hulp nodig heeft om betrokken te zijn buitenshuis</a:t>
              </a:r>
            </a:p>
            <a:p>
              <a:pPr marL="257244" indent="-257244">
                <a:buFont typeface="Wingdings" panose="05000000000000000000" pitchFamily="2" charset="2"/>
                <a:buChar char="§"/>
              </a:pPr>
              <a:r>
                <a:rPr lang="nl-BE" sz="2400" dirty="0"/>
                <a:t>Verveeld of gefrustreerd raakt tijdens uitstapjes</a:t>
              </a:r>
            </a:p>
          </p:txBody>
        </p:sp>
        <p:sp>
          <p:nvSpPr>
            <p:cNvPr id="16" name="TextBox 15">
              <a:extLst>
                <a:ext uri="{FF2B5EF4-FFF2-40B4-BE49-F238E27FC236}">
                  <a16:creationId xmlns:a16="http://schemas.microsoft.com/office/drawing/2014/main" id="{7E492B9B-A915-4A70-8C94-55F416D40AD1}"/>
                </a:ext>
              </a:extLst>
            </p:cNvPr>
            <p:cNvSpPr txBox="1"/>
            <p:nvPr/>
          </p:nvSpPr>
          <p:spPr>
            <a:xfrm>
              <a:off x="696285" y="303442"/>
              <a:ext cx="4419599" cy="391508"/>
            </a:xfrm>
            <a:prstGeom prst="rect">
              <a:avLst/>
            </a:prstGeom>
            <a:noFill/>
          </p:spPr>
          <p:txBody>
            <a:bodyPr wrap="square" rtlCol="0">
              <a:spAutoFit/>
            </a:bodyPr>
            <a:lstStyle/>
            <a:p>
              <a:r>
                <a:rPr lang="nl-BE" sz="2100" dirty="0">
                  <a:latin typeface="Arial Black" panose="020B0A04020102020204" pitchFamily="34" charset="0"/>
                </a:rPr>
                <a:t>Nuttig als je kind. . . </a:t>
              </a:r>
            </a:p>
          </p:txBody>
        </p:sp>
      </p:grpSp>
      <p:pic>
        <p:nvPicPr>
          <p:cNvPr id="17" name="Graphic 16">
            <a:extLst>
              <a:ext uri="{FF2B5EF4-FFF2-40B4-BE49-F238E27FC236}">
                <a16:creationId xmlns:a16="http://schemas.microsoft.com/office/drawing/2014/main" id="{FAEA4A42-4E28-484B-AEEF-7958195704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18433" y="149510"/>
            <a:ext cx="664876" cy="594359"/>
          </a:xfrm>
          <a:prstGeom prst="rect">
            <a:avLst/>
          </a:prstGeom>
        </p:spPr>
      </p:pic>
    </p:spTree>
    <p:extLst>
      <p:ext uri="{BB962C8B-B14F-4D97-AF65-F5344CB8AC3E}">
        <p14:creationId xmlns:p14="http://schemas.microsoft.com/office/powerpoint/2010/main" val="10727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0F29-25A2-449C-B377-0991705C8A2F}"/>
              </a:ext>
            </a:extLst>
          </p:cNvPr>
          <p:cNvSpPr>
            <a:spLocks noGrp="1"/>
          </p:cNvSpPr>
          <p:nvPr>
            <p:ph type="title"/>
          </p:nvPr>
        </p:nvSpPr>
        <p:spPr>
          <a:xfrm>
            <a:off x="1283110" y="286604"/>
            <a:ext cx="7083650" cy="968341"/>
          </a:xfrm>
        </p:spPr>
        <p:txBody>
          <a:bodyPr>
            <a:noAutofit/>
          </a:bodyPr>
          <a:lstStyle/>
          <a:p>
            <a:r>
              <a:rPr lang="nl-BE" sz="3400" dirty="0"/>
              <a:t>Gebruik van het ImPACT-programma buitenshuis</a:t>
            </a:r>
            <a:endParaRPr lang="nl-BE" sz="3400" i="1" dirty="0">
              <a:solidFill>
                <a:schemeClr val="accent1">
                  <a:lumMod val="50000"/>
                </a:schemeClr>
              </a:solidFill>
            </a:endParaRPr>
          </a:p>
        </p:txBody>
      </p:sp>
      <p:sp>
        <p:nvSpPr>
          <p:cNvPr id="4" name="Content Placeholder 3">
            <a:extLst>
              <a:ext uri="{FF2B5EF4-FFF2-40B4-BE49-F238E27FC236}">
                <a16:creationId xmlns:a16="http://schemas.microsoft.com/office/drawing/2014/main" id="{F12FD11B-19EF-419F-9B3A-0A8371020AAD}"/>
              </a:ext>
            </a:extLst>
          </p:cNvPr>
          <p:cNvSpPr>
            <a:spLocks noGrp="1"/>
          </p:cNvSpPr>
          <p:nvPr>
            <p:ph idx="1"/>
          </p:nvPr>
        </p:nvSpPr>
        <p:spPr/>
        <p:txBody>
          <a:bodyPr>
            <a:normAutofit/>
          </a:bodyPr>
          <a:lstStyle/>
          <a:p>
            <a:pPr marL="347472" indent="-347472">
              <a:spcBef>
                <a:spcPts val="0"/>
              </a:spcBef>
              <a:spcAft>
                <a:spcPts val="1800"/>
              </a:spcAft>
              <a:buClrTx/>
              <a:buFont typeface="Wingdings" panose="05000000000000000000" pitchFamily="2" charset="2"/>
              <a:buChar char="§"/>
            </a:pPr>
            <a:r>
              <a:rPr lang="nl-BE" sz="2800" dirty="0"/>
              <a:t>Neem vertrouwd en favoriet speelgoed mee</a:t>
            </a:r>
          </a:p>
          <a:p>
            <a:pPr marL="347472" indent="-347472">
              <a:spcBef>
                <a:spcPts val="0"/>
              </a:spcBef>
              <a:spcAft>
                <a:spcPts val="1800"/>
              </a:spcAft>
              <a:buClrTx/>
              <a:buFont typeface="Wingdings" panose="05000000000000000000" pitchFamily="2" charset="2"/>
              <a:buChar char="§"/>
            </a:pPr>
            <a:r>
              <a:rPr lang="nl-BE" sz="2800" dirty="0"/>
              <a:t>Creëer veel kleine leerkansen</a:t>
            </a:r>
          </a:p>
        </p:txBody>
      </p:sp>
      <p:pic>
        <p:nvPicPr>
          <p:cNvPr id="25" name="Graphic 24">
            <a:extLst>
              <a:ext uri="{FF2B5EF4-FFF2-40B4-BE49-F238E27FC236}">
                <a16:creationId xmlns:a16="http://schemas.microsoft.com/office/drawing/2014/main" id="{0DA9DFBD-41C6-456F-B4F0-686242ABBF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3379" y="453708"/>
            <a:ext cx="890675" cy="744663"/>
          </a:xfrm>
          <a:prstGeom prst="rect">
            <a:avLst/>
          </a:prstGeom>
        </p:spPr>
      </p:pic>
      <p:pic>
        <p:nvPicPr>
          <p:cNvPr id="9" name="Graphic 8">
            <a:extLst>
              <a:ext uri="{FF2B5EF4-FFF2-40B4-BE49-F238E27FC236}">
                <a16:creationId xmlns:a16="http://schemas.microsoft.com/office/drawing/2014/main" id="{B2460351-64C6-4A38-B503-C51553A22E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18433" y="149510"/>
            <a:ext cx="664876" cy="594359"/>
          </a:xfrm>
          <a:prstGeom prst="rect">
            <a:avLst/>
          </a:prstGeom>
        </p:spPr>
      </p:pic>
      <p:pic>
        <p:nvPicPr>
          <p:cNvPr id="5" name="Picture 4">
            <a:extLst>
              <a:ext uri="{FF2B5EF4-FFF2-40B4-BE49-F238E27FC236}">
                <a16:creationId xmlns:a16="http://schemas.microsoft.com/office/drawing/2014/main" id="{F950E825-5240-4B50-BEE9-B5FB0B32E9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83086" y="2421344"/>
            <a:ext cx="2213021" cy="3607981"/>
          </a:xfrm>
          <a:prstGeom prst="rect">
            <a:avLst/>
          </a:prstGeom>
          <a:ln w="6350">
            <a:solidFill>
              <a:schemeClr val="tx1">
                <a:lumMod val="50000"/>
                <a:lumOff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7445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phic 24">
            <a:extLst>
              <a:ext uri="{FF2B5EF4-FFF2-40B4-BE49-F238E27FC236}">
                <a16:creationId xmlns:a16="http://schemas.microsoft.com/office/drawing/2014/main" id="{DBDB276D-27EA-4FFD-A059-F4ECBD7E09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7968" y="404111"/>
            <a:ext cx="712206" cy="666746"/>
          </a:xfrm>
          <a:prstGeom prst="rect">
            <a:avLst/>
          </a:prstGeom>
        </p:spPr>
      </p:pic>
      <p:sp>
        <p:nvSpPr>
          <p:cNvPr id="26" name="Title 1">
            <a:extLst>
              <a:ext uri="{FF2B5EF4-FFF2-40B4-BE49-F238E27FC236}">
                <a16:creationId xmlns:a16="http://schemas.microsoft.com/office/drawing/2014/main" id="{333D6EF1-A703-4B2D-9708-1C9223E15F0B}"/>
              </a:ext>
            </a:extLst>
          </p:cNvPr>
          <p:cNvSpPr>
            <a:spLocks noGrp="1"/>
          </p:cNvSpPr>
          <p:nvPr>
            <p:ph type="title"/>
          </p:nvPr>
        </p:nvSpPr>
        <p:spPr>
          <a:xfrm>
            <a:off x="1339421" y="258617"/>
            <a:ext cx="7019764" cy="957734"/>
          </a:xfrm>
          <a:noFill/>
        </p:spPr>
        <p:txBody>
          <a:bodyPr>
            <a:normAutofit fontScale="90000"/>
          </a:bodyPr>
          <a:lstStyle/>
          <a:p>
            <a:r>
              <a:rPr lang="nl-BE" sz="4000" dirty="0"/>
              <a:t>Gebruik van het ImPACT-programma buitenshuis</a:t>
            </a:r>
            <a:endParaRPr lang="nl-BE" sz="4000" dirty="0">
              <a:cs typeface="Arial" panose="020B0604020202020204" pitchFamily="34" charset="0"/>
            </a:endParaRPr>
          </a:p>
        </p:txBody>
      </p:sp>
      <p:pic>
        <p:nvPicPr>
          <p:cNvPr id="6" name="Graphic 5">
            <a:extLst>
              <a:ext uri="{FF2B5EF4-FFF2-40B4-BE49-F238E27FC236}">
                <a16:creationId xmlns:a16="http://schemas.microsoft.com/office/drawing/2014/main" id="{97B9AE66-2C61-421E-85B9-D2FE6DB047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18433" y="149510"/>
            <a:ext cx="664876" cy="594359"/>
          </a:xfrm>
          <a:prstGeom prst="rect">
            <a:avLst/>
          </a:prstGeom>
        </p:spPr>
      </p:pic>
      <p:pic>
        <p:nvPicPr>
          <p:cNvPr id="4" name="Picture 3">
            <a:extLst>
              <a:ext uri="{FF2B5EF4-FFF2-40B4-BE49-F238E27FC236}">
                <a16:creationId xmlns:a16="http://schemas.microsoft.com/office/drawing/2014/main" id="{BF43C009-1963-4A50-99EC-7042AE0CA8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729" y="2374232"/>
            <a:ext cx="8418075" cy="2727157"/>
          </a:xfrm>
          <a:prstGeom prst="rect">
            <a:avLst/>
          </a:prstGeom>
        </p:spPr>
      </p:pic>
    </p:spTree>
    <p:extLst>
      <p:ext uri="{BB962C8B-B14F-4D97-AF65-F5344CB8AC3E}">
        <p14:creationId xmlns:p14="http://schemas.microsoft.com/office/powerpoint/2010/main" val="2073475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4C03-C5D6-4B5F-89A4-1AF37DD24008}"/>
              </a:ext>
            </a:extLst>
          </p:cNvPr>
          <p:cNvSpPr>
            <a:spLocks noGrp="1"/>
          </p:cNvSpPr>
          <p:nvPr>
            <p:ph type="title"/>
          </p:nvPr>
        </p:nvSpPr>
        <p:spPr>
          <a:xfrm>
            <a:off x="1178350" y="286605"/>
            <a:ext cx="7188409" cy="1078950"/>
          </a:xfrm>
        </p:spPr>
        <p:txBody>
          <a:bodyPr/>
          <a:lstStyle/>
          <a:p>
            <a:r>
              <a:rPr lang="nl-BE" dirty="0"/>
              <a:t>Bespreking</a:t>
            </a:r>
          </a:p>
        </p:txBody>
      </p:sp>
      <p:pic>
        <p:nvPicPr>
          <p:cNvPr id="4" name="Graphic 3">
            <a:extLst>
              <a:ext uri="{FF2B5EF4-FFF2-40B4-BE49-F238E27FC236}">
                <a16:creationId xmlns:a16="http://schemas.microsoft.com/office/drawing/2014/main" id="{47CC1B17-156A-44D1-8F40-6FEF143085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5766" y="504550"/>
            <a:ext cx="742950" cy="776720"/>
          </a:xfrm>
          <a:prstGeom prst="rect">
            <a:avLst/>
          </a:prstGeom>
        </p:spPr>
      </p:pic>
      <p:grpSp>
        <p:nvGrpSpPr>
          <p:cNvPr id="3" name="Group 2">
            <a:extLst>
              <a:ext uri="{FF2B5EF4-FFF2-40B4-BE49-F238E27FC236}">
                <a16:creationId xmlns:a16="http://schemas.microsoft.com/office/drawing/2014/main" id="{DD8D0DCC-2CB0-432A-8059-FE437A415E44}"/>
              </a:ext>
            </a:extLst>
          </p:cNvPr>
          <p:cNvGrpSpPr/>
          <p:nvPr/>
        </p:nvGrpSpPr>
        <p:grpSpPr>
          <a:xfrm>
            <a:off x="572417" y="1874109"/>
            <a:ext cx="4333627" cy="1401408"/>
            <a:chOff x="572417" y="1874109"/>
            <a:chExt cx="4333627" cy="1401408"/>
          </a:xfrm>
        </p:grpSpPr>
        <p:sp>
          <p:nvSpPr>
            <p:cNvPr id="26" name="Rectangle 25">
              <a:extLst>
                <a:ext uri="{FF2B5EF4-FFF2-40B4-BE49-F238E27FC236}">
                  <a16:creationId xmlns:a16="http://schemas.microsoft.com/office/drawing/2014/main" id="{2E759E66-EE7A-4F66-A2E3-D9C5BB6AEB44}"/>
                </a:ext>
              </a:extLst>
            </p:cNvPr>
            <p:cNvSpPr/>
            <p:nvPr/>
          </p:nvSpPr>
          <p:spPr>
            <a:xfrm>
              <a:off x="911831" y="2132517"/>
              <a:ext cx="3994213" cy="1143000"/>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2" name="Group 21">
              <a:extLst>
                <a:ext uri="{FF2B5EF4-FFF2-40B4-BE49-F238E27FC236}">
                  <a16:creationId xmlns:a16="http://schemas.microsoft.com/office/drawing/2014/main" id="{4B5ED585-65EE-4218-9DFD-F177E10DC5B1}"/>
                </a:ext>
              </a:extLst>
            </p:cNvPr>
            <p:cNvGrpSpPr/>
            <p:nvPr/>
          </p:nvGrpSpPr>
          <p:grpSpPr>
            <a:xfrm>
              <a:off x="572417" y="1874109"/>
              <a:ext cx="678828" cy="639519"/>
              <a:chOff x="-990600" y="1628083"/>
              <a:chExt cx="495300" cy="495992"/>
            </a:xfrm>
          </p:grpSpPr>
          <p:sp>
            <p:nvSpPr>
              <p:cNvPr id="20" name="Rectangle 19">
                <a:extLst>
                  <a:ext uri="{FF2B5EF4-FFF2-40B4-BE49-F238E27FC236}">
                    <a16:creationId xmlns:a16="http://schemas.microsoft.com/office/drawing/2014/main" id="{35C66835-7DC7-41AC-B9E5-355A6DF5F16A}"/>
                  </a:ext>
                </a:extLst>
              </p:cNvPr>
              <p:cNvSpPr/>
              <p:nvPr/>
            </p:nvSpPr>
            <p:spPr>
              <a:xfrm>
                <a:off x="-990600" y="1628083"/>
                <a:ext cx="495300" cy="495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60C5540A-2E71-4E9E-BC92-1DF0E4A37B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7444" y="1642902"/>
                <a:ext cx="333375" cy="400050"/>
              </a:xfrm>
              <a:prstGeom prst="rect">
                <a:avLst/>
              </a:prstGeom>
            </p:spPr>
          </p:pic>
        </p:grpSp>
        <p:sp>
          <p:nvSpPr>
            <p:cNvPr id="11" name="Rectangle 10">
              <a:extLst>
                <a:ext uri="{FF2B5EF4-FFF2-40B4-BE49-F238E27FC236}">
                  <a16:creationId xmlns:a16="http://schemas.microsoft.com/office/drawing/2014/main" id="{E0C0EFB9-7032-477D-AB4E-709A7FC9B7F0}"/>
                </a:ext>
              </a:extLst>
            </p:cNvPr>
            <p:cNvSpPr/>
            <p:nvPr/>
          </p:nvSpPr>
          <p:spPr>
            <a:xfrm>
              <a:off x="1012825" y="2193868"/>
              <a:ext cx="3722045" cy="1009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200" dirty="0">
                  <a:solidFill>
                    <a:schemeClr val="tx1"/>
                  </a:solidFill>
                  <a:cs typeface="Arial" panose="020B0604020202020204" pitchFamily="34" charset="0"/>
                </a:rPr>
                <a:t>Welke activiteiten buitenshuis zijn geschikt voor het gebruik van het ImPACT-programma?</a:t>
              </a:r>
            </a:p>
          </p:txBody>
        </p:sp>
      </p:grpSp>
      <p:grpSp>
        <p:nvGrpSpPr>
          <p:cNvPr id="6" name="Group 5">
            <a:extLst>
              <a:ext uri="{FF2B5EF4-FFF2-40B4-BE49-F238E27FC236}">
                <a16:creationId xmlns:a16="http://schemas.microsoft.com/office/drawing/2014/main" id="{874A6327-8FC3-4073-A7E2-29C2C762A655}"/>
              </a:ext>
            </a:extLst>
          </p:cNvPr>
          <p:cNvGrpSpPr/>
          <p:nvPr/>
        </p:nvGrpSpPr>
        <p:grpSpPr>
          <a:xfrm>
            <a:off x="3517840" y="3818780"/>
            <a:ext cx="4922133" cy="1735352"/>
            <a:chOff x="3517840" y="3818780"/>
            <a:chExt cx="4922133" cy="1735352"/>
          </a:xfrm>
        </p:grpSpPr>
        <p:grpSp>
          <p:nvGrpSpPr>
            <p:cNvPr id="8" name="Group 7">
              <a:extLst>
                <a:ext uri="{FF2B5EF4-FFF2-40B4-BE49-F238E27FC236}">
                  <a16:creationId xmlns:a16="http://schemas.microsoft.com/office/drawing/2014/main" id="{B097A8A4-396A-496A-8A27-21FC77080B13}"/>
                </a:ext>
              </a:extLst>
            </p:cNvPr>
            <p:cNvGrpSpPr/>
            <p:nvPr/>
          </p:nvGrpSpPr>
          <p:grpSpPr>
            <a:xfrm>
              <a:off x="3517840" y="3818780"/>
              <a:ext cx="4922133" cy="1735352"/>
              <a:chOff x="4110435" y="4432853"/>
              <a:chExt cx="4450187" cy="1400885"/>
            </a:xfrm>
          </p:grpSpPr>
          <p:sp>
            <p:nvSpPr>
              <p:cNvPr id="28" name="Rectangle 27">
                <a:extLst>
                  <a:ext uri="{FF2B5EF4-FFF2-40B4-BE49-F238E27FC236}">
                    <a16:creationId xmlns:a16="http://schemas.microsoft.com/office/drawing/2014/main" id="{74EACDC1-8A7D-42CC-A5A8-3187D6176A9F}"/>
                  </a:ext>
                </a:extLst>
              </p:cNvPr>
              <p:cNvSpPr/>
              <p:nvPr/>
            </p:nvSpPr>
            <p:spPr>
              <a:xfrm>
                <a:off x="4433561" y="4690738"/>
                <a:ext cx="4127061" cy="1143000"/>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Rectangle 30">
                <a:extLst>
                  <a:ext uri="{FF2B5EF4-FFF2-40B4-BE49-F238E27FC236}">
                    <a16:creationId xmlns:a16="http://schemas.microsoft.com/office/drawing/2014/main" id="{4D121C06-530D-4A34-ACB7-6D933AC258F2}"/>
                  </a:ext>
                </a:extLst>
              </p:cNvPr>
              <p:cNvSpPr/>
              <p:nvPr/>
            </p:nvSpPr>
            <p:spPr>
              <a:xfrm>
                <a:off x="4110435" y="4432853"/>
                <a:ext cx="678828" cy="639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65B609A-347A-4CB5-9B7C-A023F2A43771}"/>
                  </a:ext>
                </a:extLst>
              </p:cNvPr>
              <p:cNvSpPr/>
              <p:nvPr/>
            </p:nvSpPr>
            <p:spPr>
              <a:xfrm>
                <a:off x="4569855" y="4883813"/>
                <a:ext cx="3827231" cy="756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200" dirty="0">
                    <a:solidFill>
                      <a:schemeClr val="tx1"/>
                    </a:solidFill>
                    <a:cs typeface="Arial" panose="020B0604020202020204" pitchFamily="34" charset="0"/>
                  </a:rPr>
                  <a:t>Hoe kan je de strategieën tijdens deze activiteiten gebruiken?</a:t>
                </a:r>
              </a:p>
            </p:txBody>
          </p:sp>
        </p:grpSp>
        <p:pic>
          <p:nvPicPr>
            <p:cNvPr id="24" name="Graphic 23">
              <a:extLst>
                <a:ext uri="{FF2B5EF4-FFF2-40B4-BE49-F238E27FC236}">
                  <a16:creationId xmlns:a16="http://schemas.microsoft.com/office/drawing/2014/main" id="{65DF773C-F752-4361-921B-C4B2CDA40A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73160" y="3959774"/>
              <a:ext cx="456903" cy="515814"/>
            </a:xfrm>
            <a:prstGeom prst="rect">
              <a:avLst/>
            </a:prstGeom>
          </p:spPr>
        </p:pic>
      </p:grpSp>
      <p:pic>
        <p:nvPicPr>
          <p:cNvPr id="29" name="Graphic 28">
            <a:extLst>
              <a:ext uri="{FF2B5EF4-FFF2-40B4-BE49-F238E27FC236}">
                <a16:creationId xmlns:a16="http://schemas.microsoft.com/office/drawing/2014/main" id="{88A2EACB-FEEF-422F-92D5-0CC11A0D8DE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24874" y="125126"/>
            <a:ext cx="619125" cy="561975"/>
          </a:xfrm>
          <a:prstGeom prst="rect">
            <a:avLst/>
          </a:prstGeom>
        </p:spPr>
      </p:pic>
      <p:pic>
        <p:nvPicPr>
          <p:cNvPr id="17" name="Graphic 16">
            <a:extLst>
              <a:ext uri="{FF2B5EF4-FFF2-40B4-BE49-F238E27FC236}">
                <a16:creationId xmlns:a16="http://schemas.microsoft.com/office/drawing/2014/main" id="{D5332801-B5E5-4676-8956-B29779837EE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18433" y="149510"/>
            <a:ext cx="664876" cy="594359"/>
          </a:xfrm>
          <a:prstGeom prst="rect">
            <a:avLst/>
          </a:prstGeom>
        </p:spPr>
      </p:pic>
    </p:spTree>
    <p:extLst>
      <p:ext uri="{BB962C8B-B14F-4D97-AF65-F5344CB8AC3E}">
        <p14:creationId xmlns:p14="http://schemas.microsoft.com/office/powerpoint/2010/main" val="78177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E1DDF-8C9E-4CC1-8D54-140141BF0246}"/>
              </a:ext>
            </a:extLst>
          </p:cNvPr>
          <p:cNvSpPr>
            <a:spLocks noGrp="1"/>
          </p:cNvSpPr>
          <p:nvPr>
            <p:ph type="title"/>
          </p:nvPr>
        </p:nvSpPr>
        <p:spPr>
          <a:xfrm>
            <a:off x="1178350" y="286605"/>
            <a:ext cx="7188409" cy="932595"/>
          </a:xfrm>
        </p:spPr>
        <p:txBody>
          <a:bodyPr/>
          <a:lstStyle/>
          <a:p>
            <a:r>
              <a:rPr lang="nl-BE" dirty="0"/>
              <a:t>Oefenplan</a:t>
            </a:r>
          </a:p>
        </p:txBody>
      </p:sp>
      <p:pic>
        <p:nvPicPr>
          <p:cNvPr id="5" name="Graphic 4">
            <a:extLst>
              <a:ext uri="{FF2B5EF4-FFF2-40B4-BE49-F238E27FC236}">
                <a16:creationId xmlns:a16="http://schemas.microsoft.com/office/drawing/2014/main" id="{EA52BB6A-C1E2-4ACB-9745-B7E323F133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5403" y="377960"/>
            <a:ext cx="763676" cy="782303"/>
          </a:xfrm>
          <a:prstGeom prst="rect">
            <a:avLst/>
          </a:prstGeom>
        </p:spPr>
      </p:pic>
      <p:pic>
        <p:nvPicPr>
          <p:cNvPr id="8" name="Graphic 7">
            <a:extLst>
              <a:ext uri="{FF2B5EF4-FFF2-40B4-BE49-F238E27FC236}">
                <a16:creationId xmlns:a16="http://schemas.microsoft.com/office/drawing/2014/main" id="{CB823CDC-C507-4EDC-8F61-F504968130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18433" y="149510"/>
            <a:ext cx="664876" cy="594359"/>
          </a:xfrm>
          <a:prstGeom prst="rect">
            <a:avLst/>
          </a:prstGeom>
        </p:spPr>
      </p:pic>
      <p:pic>
        <p:nvPicPr>
          <p:cNvPr id="6" name="Picture 5">
            <a:extLst>
              <a:ext uri="{FF2B5EF4-FFF2-40B4-BE49-F238E27FC236}">
                <a16:creationId xmlns:a16="http://schemas.microsoft.com/office/drawing/2014/main" id="{7FE0A868-7CE1-45F9-B7EC-9E9B7CDBBA2C}"/>
              </a:ext>
            </a:extLst>
          </p:cNvPr>
          <p:cNvPicPr>
            <a:picLocks noChangeAspect="1"/>
          </p:cNvPicPr>
          <p:nvPr/>
        </p:nvPicPr>
        <p:blipFill rotWithShape="1">
          <a:blip r:embed="rId7">
            <a:extLst>
              <a:ext uri="{28A0092B-C50C-407E-A947-70E740481C1C}">
                <a14:useLocalDpi xmlns:a14="http://schemas.microsoft.com/office/drawing/2010/main" val="0"/>
              </a:ext>
            </a:extLst>
          </a:blip>
          <a:srcRect l="9243" t="5549" r="8998" b="4678"/>
          <a:stretch/>
        </p:blipFill>
        <p:spPr>
          <a:xfrm rot="5400000">
            <a:off x="2405661" y="608069"/>
            <a:ext cx="4010529" cy="6227404"/>
          </a:xfrm>
          <a:prstGeom prst="rect">
            <a:avLst/>
          </a:prstGeom>
          <a:ln w="6350">
            <a:solidFill>
              <a:schemeClr val="tx1">
                <a:lumMod val="50000"/>
                <a:lumOff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92156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100600" y="1226545"/>
            <a:ext cx="617983" cy="617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1FBB833E-A856-4F9B-B1C8-ED4DE191CF31}"/>
              </a:ext>
            </a:extLst>
          </p:cNvPr>
          <p:cNvSpPr/>
          <p:nvPr/>
        </p:nvSpPr>
        <p:spPr>
          <a:xfrm flipV="1">
            <a:off x="1" y="-4"/>
            <a:ext cx="4571999" cy="3228975"/>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latin typeface="Arial Black" panose="020B0A04020102020204" pitchFamily="34" charset="0"/>
            </a:endParaRPr>
          </a:p>
        </p:txBody>
      </p:sp>
      <p:sp>
        <p:nvSpPr>
          <p:cNvPr id="7" name="TextBox 6">
            <a:extLst>
              <a:ext uri="{FF2B5EF4-FFF2-40B4-BE49-F238E27FC236}">
                <a16:creationId xmlns:a16="http://schemas.microsoft.com/office/drawing/2014/main" id="{D1FBEBCE-1959-4DBA-9FC5-5BFB37669E44}"/>
              </a:ext>
            </a:extLst>
          </p:cNvPr>
          <p:cNvSpPr txBox="1"/>
          <p:nvPr/>
        </p:nvSpPr>
        <p:spPr>
          <a:xfrm>
            <a:off x="244793" y="419207"/>
            <a:ext cx="4270161" cy="1077218"/>
          </a:xfrm>
          <a:prstGeom prst="rect">
            <a:avLst/>
          </a:prstGeom>
          <a:noFill/>
        </p:spPr>
        <p:txBody>
          <a:bodyPr wrap="square" rtlCol="0">
            <a:spAutoFit/>
          </a:bodyPr>
          <a:lstStyle/>
          <a:p>
            <a:r>
              <a:rPr lang="nl-BE" sz="3200" i="1" dirty="0">
                <a:solidFill>
                  <a:schemeClr val="accent1"/>
                </a:solidFill>
                <a:latin typeface="Arial Black" panose="020B0A04020102020204" pitchFamily="34" charset="0"/>
              </a:rPr>
              <a:t>Plan voor blijvend succes</a:t>
            </a:r>
          </a:p>
        </p:txBody>
      </p:sp>
      <p:sp>
        <p:nvSpPr>
          <p:cNvPr id="6" name="Content Placeholder 5"/>
          <p:cNvSpPr txBox="1">
            <a:spLocks/>
          </p:cNvSpPr>
          <p:nvPr/>
        </p:nvSpPr>
        <p:spPr>
          <a:xfrm>
            <a:off x="221644" y="1915636"/>
            <a:ext cx="4350356" cy="953171"/>
          </a:xfrm>
          <a:prstGeom prst="rect">
            <a:avLst/>
          </a:prstGeom>
          <a:noFill/>
        </p:spPr>
        <p:txBody>
          <a:bodyPr vert="horz" lIns="68580" tIns="34290" rIns="68580" bIns="3429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BE" sz="2401" dirty="0">
                <a:latin typeface="Malgun Gothic" panose="020B0503020000020004" pitchFamily="34" charset="-127"/>
                <a:ea typeface="Malgun Gothic" panose="020B0503020000020004" pitchFamily="34" charset="-127"/>
              </a:rPr>
              <a:t>Denk na over wat je geleerd hebt en wat je nodig hebt om de strategieën verder te gebruiken.</a:t>
            </a:r>
          </a:p>
        </p:txBody>
      </p:sp>
      <p:pic>
        <p:nvPicPr>
          <p:cNvPr id="10" name="Picture 9">
            <a:extLst>
              <a:ext uri="{FF2B5EF4-FFF2-40B4-BE49-F238E27FC236}">
                <a16:creationId xmlns:a16="http://schemas.microsoft.com/office/drawing/2014/main" id="{276D6E77-8284-4ACA-A1D5-2159F2E9CD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277883"/>
            <a:ext cx="4588076" cy="3061957"/>
          </a:xfrm>
          <a:prstGeom prst="rect">
            <a:avLst/>
          </a:prstGeom>
          <a:effectLst>
            <a:outerShdw blurRad="50800" dist="38100" dir="2700000" algn="tl" rotWithShape="0">
              <a:prstClr val="black">
                <a:alpha val="40000"/>
              </a:prstClr>
            </a:outerShdw>
          </a:effectLst>
        </p:spPr>
      </p:pic>
      <p:grpSp>
        <p:nvGrpSpPr>
          <p:cNvPr id="8" name="Group 7">
            <a:extLst>
              <a:ext uri="{FF2B5EF4-FFF2-40B4-BE49-F238E27FC236}">
                <a16:creationId xmlns:a16="http://schemas.microsoft.com/office/drawing/2014/main" id="{3BEB6653-0985-4A6A-B930-BB8C2107D819}"/>
              </a:ext>
            </a:extLst>
          </p:cNvPr>
          <p:cNvGrpSpPr/>
          <p:nvPr/>
        </p:nvGrpSpPr>
        <p:grpSpPr>
          <a:xfrm>
            <a:off x="4984364" y="911010"/>
            <a:ext cx="4082862" cy="2079968"/>
            <a:chOff x="4984364" y="911010"/>
            <a:chExt cx="4082862" cy="2079968"/>
          </a:xfrm>
        </p:grpSpPr>
        <p:sp>
          <p:nvSpPr>
            <p:cNvPr id="9" name="Rectangle 8">
              <a:extLst>
                <a:ext uri="{FF2B5EF4-FFF2-40B4-BE49-F238E27FC236}">
                  <a16:creationId xmlns:a16="http://schemas.microsoft.com/office/drawing/2014/main" id="{F4F04635-D09A-456F-9522-3D2FAC9F8798}"/>
                </a:ext>
              </a:extLst>
            </p:cNvPr>
            <p:cNvSpPr/>
            <p:nvPr/>
          </p:nvSpPr>
          <p:spPr>
            <a:xfrm>
              <a:off x="5100600" y="1226545"/>
              <a:ext cx="617983" cy="617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72BD25FA-13B3-480F-ADCF-002295540F12}"/>
                </a:ext>
              </a:extLst>
            </p:cNvPr>
            <p:cNvSpPr/>
            <p:nvPr/>
          </p:nvSpPr>
          <p:spPr>
            <a:xfrm>
              <a:off x="5175229" y="1134203"/>
              <a:ext cx="3349645" cy="109707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2FA5E17-DF77-4399-9B2E-48A7723C8552}"/>
                </a:ext>
              </a:extLst>
            </p:cNvPr>
            <p:cNvSpPr txBox="1"/>
            <p:nvPr/>
          </p:nvSpPr>
          <p:spPr>
            <a:xfrm>
              <a:off x="5510819" y="1421318"/>
              <a:ext cx="3556407" cy="1569660"/>
            </a:xfrm>
            <a:prstGeom prst="rect">
              <a:avLst/>
            </a:prstGeom>
            <a:noFill/>
          </p:spPr>
          <p:txBody>
            <a:bodyPr wrap="square" rtlCol="0">
              <a:spAutoFit/>
            </a:bodyPr>
            <a:lstStyle/>
            <a:p>
              <a:r>
                <a:rPr lang="nl-BE" sz="2400" dirty="0"/>
                <a:t>Onderhoud je vaardigheden</a:t>
              </a:r>
            </a:p>
            <a:p>
              <a:endParaRPr lang="en-US" sz="2400" dirty="0"/>
            </a:p>
            <a:p>
              <a:pPr>
                <a:spcAft>
                  <a:spcPts val="600"/>
                </a:spcAft>
              </a:pPr>
              <a:endParaRPr lang="en-US" sz="2400" dirty="0"/>
            </a:p>
          </p:txBody>
        </p:sp>
        <p:pic>
          <p:nvPicPr>
            <p:cNvPr id="13" name="Graphic 12">
              <a:extLst>
                <a:ext uri="{FF2B5EF4-FFF2-40B4-BE49-F238E27FC236}">
                  <a16:creationId xmlns:a16="http://schemas.microsoft.com/office/drawing/2014/main" id="{6DFCE7A8-92B0-4B75-99D4-35738EE30F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4364" y="911010"/>
              <a:ext cx="621573" cy="586055"/>
            </a:xfrm>
            <a:prstGeom prst="rect">
              <a:avLst/>
            </a:prstGeom>
          </p:spPr>
        </p:pic>
      </p:grpSp>
      <p:pic>
        <p:nvPicPr>
          <p:cNvPr id="15" name="Graphic 14">
            <a:extLst>
              <a:ext uri="{FF2B5EF4-FFF2-40B4-BE49-F238E27FC236}">
                <a16:creationId xmlns:a16="http://schemas.microsoft.com/office/drawing/2014/main" id="{4CABC49C-2D3A-42CC-A5A3-6AFBBC87F6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18433" y="149510"/>
            <a:ext cx="664876" cy="594359"/>
          </a:xfrm>
          <a:prstGeom prst="rect">
            <a:avLst/>
          </a:prstGeom>
        </p:spPr>
      </p:pic>
    </p:spTree>
    <p:extLst>
      <p:ext uri="{BB962C8B-B14F-4D97-AF65-F5344CB8AC3E}">
        <p14:creationId xmlns:p14="http://schemas.microsoft.com/office/powerpoint/2010/main" val="2783517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4C03-C5D6-4B5F-89A4-1AF37DD24008}"/>
              </a:ext>
            </a:extLst>
          </p:cNvPr>
          <p:cNvSpPr>
            <a:spLocks noGrp="1"/>
          </p:cNvSpPr>
          <p:nvPr>
            <p:ph type="title"/>
          </p:nvPr>
        </p:nvSpPr>
        <p:spPr>
          <a:xfrm>
            <a:off x="1283110" y="286604"/>
            <a:ext cx="7083650" cy="968341"/>
          </a:xfrm>
        </p:spPr>
        <p:txBody>
          <a:bodyPr>
            <a:noAutofit/>
          </a:bodyPr>
          <a:lstStyle/>
          <a:p>
            <a:r>
              <a:rPr lang="nl-BE" sz="3600" dirty="0"/>
              <a:t>Erken de verwezenlijkingen </a:t>
            </a:r>
            <a:br>
              <a:rPr lang="nl-BE" sz="3600" dirty="0"/>
            </a:br>
            <a:r>
              <a:rPr lang="nl-BE" sz="3600" dirty="0"/>
              <a:t>van je gezin</a:t>
            </a:r>
          </a:p>
        </p:txBody>
      </p:sp>
      <p:sp>
        <p:nvSpPr>
          <p:cNvPr id="3" name="Content Placeholder 2">
            <a:extLst>
              <a:ext uri="{FF2B5EF4-FFF2-40B4-BE49-F238E27FC236}">
                <a16:creationId xmlns:a16="http://schemas.microsoft.com/office/drawing/2014/main" id="{E432AAF2-FAF5-4B4C-9B2E-A562DDB6487B}"/>
              </a:ext>
            </a:extLst>
          </p:cNvPr>
          <p:cNvSpPr>
            <a:spLocks noGrp="1"/>
          </p:cNvSpPr>
          <p:nvPr>
            <p:ph idx="1"/>
          </p:nvPr>
        </p:nvSpPr>
        <p:spPr>
          <a:xfrm>
            <a:off x="822959" y="1767840"/>
            <a:ext cx="7543801" cy="4101254"/>
          </a:xfrm>
        </p:spPr>
        <p:txBody>
          <a:bodyPr>
            <a:normAutofit/>
          </a:bodyPr>
          <a:lstStyle/>
          <a:p>
            <a:pPr marL="347472" indent="-347472">
              <a:spcBef>
                <a:spcPts val="0"/>
              </a:spcBef>
              <a:spcAft>
                <a:spcPts val="1800"/>
              </a:spcAft>
              <a:buClrTx/>
              <a:buFont typeface="Wingdings" panose="05000000000000000000" pitchFamily="2" charset="2"/>
              <a:buChar char="§"/>
            </a:pPr>
            <a:r>
              <a:rPr lang="nl-BE" sz="2800" dirty="0"/>
              <a:t>Denk aan de vooruitgang die je kind gemaakt heeft</a:t>
            </a:r>
          </a:p>
          <a:p>
            <a:pPr marL="347472" indent="-347472">
              <a:spcBef>
                <a:spcPts val="0"/>
              </a:spcBef>
              <a:spcAft>
                <a:spcPts val="1800"/>
              </a:spcAft>
              <a:buClrTx/>
              <a:buFont typeface="Wingdings" panose="05000000000000000000" pitchFamily="2" charset="2"/>
              <a:buChar char="§"/>
            </a:pPr>
            <a:r>
              <a:rPr lang="nl-BE" sz="2800" dirty="0"/>
              <a:t>Schrijf elke dag iets positiefs op wat je kind doet</a:t>
            </a:r>
          </a:p>
          <a:p>
            <a:pPr marL="347472" indent="-347472">
              <a:spcBef>
                <a:spcPts val="0"/>
              </a:spcBef>
              <a:spcAft>
                <a:spcPts val="1800"/>
              </a:spcAft>
              <a:buClrTx/>
              <a:buFont typeface="Wingdings" panose="05000000000000000000" pitchFamily="2" charset="2"/>
              <a:buChar char="§"/>
            </a:pPr>
            <a:r>
              <a:rPr lang="nl-BE" sz="2800" dirty="0"/>
              <a:t>Herinner jezelf aan al de dingen die je elke dag voor je kind doet</a:t>
            </a:r>
          </a:p>
        </p:txBody>
      </p:sp>
      <p:pic>
        <p:nvPicPr>
          <p:cNvPr id="4" name="Graphic 3">
            <a:extLst>
              <a:ext uri="{FF2B5EF4-FFF2-40B4-BE49-F238E27FC236}">
                <a16:creationId xmlns:a16="http://schemas.microsoft.com/office/drawing/2014/main" id="{47CC1B17-156A-44D1-8F40-6FEF143085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5766" y="504550"/>
            <a:ext cx="742950" cy="776720"/>
          </a:xfrm>
          <a:prstGeom prst="rect">
            <a:avLst/>
          </a:prstGeom>
        </p:spPr>
      </p:pic>
      <p:grpSp>
        <p:nvGrpSpPr>
          <p:cNvPr id="5" name="Group 4">
            <a:extLst>
              <a:ext uri="{FF2B5EF4-FFF2-40B4-BE49-F238E27FC236}">
                <a16:creationId xmlns:a16="http://schemas.microsoft.com/office/drawing/2014/main" id="{C5DC9F1D-9408-4574-821F-AE44CD6C83DE}"/>
              </a:ext>
            </a:extLst>
          </p:cNvPr>
          <p:cNvGrpSpPr/>
          <p:nvPr/>
        </p:nvGrpSpPr>
        <p:grpSpPr>
          <a:xfrm>
            <a:off x="3517840" y="4098998"/>
            <a:ext cx="4922133" cy="1735352"/>
            <a:chOff x="3517840" y="3818780"/>
            <a:chExt cx="4922133" cy="1735352"/>
          </a:xfrm>
        </p:grpSpPr>
        <p:grpSp>
          <p:nvGrpSpPr>
            <p:cNvPr id="8" name="Group 7">
              <a:extLst>
                <a:ext uri="{FF2B5EF4-FFF2-40B4-BE49-F238E27FC236}">
                  <a16:creationId xmlns:a16="http://schemas.microsoft.com/office/drawing/2014/main" id="{B097A8A4-396A-496A-8A27-21FC77080B13}"/>
                </a:ext>
              </a:extLst>
            </p:cNvPr>
            <p:cNvGrpSpPr/>
            <p:nvPr/>
          </p:nvGrpSpPr>
          <p:grpSpPr>
            <a:xfrm>
              <a:off x="3517840" y="3818780"/>
              <a:ext cx="4922133" cy="1735352"/>
              <a:chOff x="4110435" y="4432853"/>
              <a:chExt cx="4450187" cy="1400885"/>
            </a:xfrm>
          </p:grpSpPr>
          <p:sp>
            <p:nvSpPr>
              <p:cNvPr id="28" name="Rectangle 27">
                <a:extLst>
                  <a:ext uri="{FF2B5EF4-FFF2-40B4-BE49-F238E27FC236}">
                    <a16:creationId xmlns:a16="http://schemas.microsoft.com/office/drawing/2014/main" id="{74EACDC1-8A7D-42CC-A5A8-3187D6176A9F}"/>
                  </a:ext>
                </a:extLst>
              </p:cNvPr>
              <p:cNvSpPr/>
              <p:nvPr/>
            </p:nvSpPr>
            <p:spPr>
              <a:xfrm>
                <a:off x="4433561" y="4690738"/>
                <a:ext cx="4127061" cy="1143000"/>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Rectangle 30">
                <a:extLst>
                  <a:ext uri="{FF2B5EF4-FFF2-40B4-BE49-F238E27FC236}">
                    <a16:creationId xmlns:a16="http://schemas.microsoft.com/office/drawing/2014/main" id="{4D121C06-530D-4A34-ACB7-6D933AC258F2}"/>
                  </a:ext>
                </a:extLst>
              </p:cNvPr>
              <p:cNvSpPr/>
              <p:nvPr/>
            </p:nvSpPr>
            <p:spPr>
              <a:xfrm>
                <a:off x="4110435" y="4432853"/>
                <a:ext cx="678828" cy="639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65B609A-347A-4CB5-9B7C-A023F2A43771}"/>
                  </a:ext>
                </a:extLst>
              </p:cNvPr>
              <p:cNvSpPr/>
              <p:nvPr/>
            </p:nvSpPr>
            <p:spPr>
              <a:xfrm>
                <a:off x="4449850" y="4883813"/>
                <a:ext cx="4044579" cy="756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200" dirty="0">
                    <a:solidFill>
                      <a:schemeClr val="tx1"/>
                    </a:solidFill>
                    <a:cs typeface="Arial" panose="020B0604020202020204" pitchFamily="34" charset="0"/>
                  </a:rPr>
                  <a:t>Wat zijn de verwezenlijkingen van je kind en van jezelf in dit programma?</a:t>
                </a:r>
                <a:endParaRPr lang="en-US" sz="2200" dirty="0">
                  <a:solidFill>
                    <a:schemeClr val="tx1"/>
                  </a:solidFill>
                  <a:cs typeface="Arial" panose="020B0604020202020204" pitchFamily="34" charset="0"/>
                </a:endParaRPr>
              </a:p>
            </p:txBody>
          </p:sp>
        </p:grpSp>
        <p:pic>
          <p:nvPicPr>
            <p:cNvPr id="24" name="Graphic 23">
              <a:extLst>
                <a:ext uri="{FF2B5EF4-FFF2-40B4-BE49-F238E27FC236}">
                  <a16:creationId xmlns:a16="http://schemas.microsoft.com/office/drawing/2014/main" id="{65DF773C-F752-4361-921B-C4B2CDA40A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73160" y="3959774"/>
              <a:ext cx="456903" cy="515814"/>
            </a:xfrm>
            <a:prstGeom prst="rect">
              <a:avLst/>
            </a:prstGeom>
          </p:spPr>
        </p:pic>
      </p:grpSp>
      <p:pic>
        <p:nvPicPr>
          <p:cNvPr id="12" name="Graphic 11">
            <a:extLst>
              <a:ext uri="{FF2B5EF4-FFF2-40B4-BE49-F238E27FC236}">
                <a16:creationId xmlns:a16="http://schemas.microsoft.com/office/drawing/2014/main" id="{E23FB6C5-313B-409C-9C55-35AAE843990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18433" y="149510"/>
            <a:ext cx="664876" cy="594359"/>
          </a:xfrm>
          <a:prstGeom prst="rect">
            <a:avLst/>
          </a:prstGeom>
        </p:spPr>
      </p:pic>
    </p:spTree>
    <p:extLst>
      <p:ext uri="{BB962C8B-B14F-4D97-AF65-F5344CB8AC3E}">
        <p14:creationId xmlns:p14="http://schemas.microsoft.com/office/powerpoint/2010/main" val="14013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4C03-C5D6-4B5F-89A4-1AF37DD24008}"/>
              </a:ext>
            </a:extLst>
          </p:cNvPr>
          <p:cNvSpPr>
            <a:spLocks noGrp="1"/>
          </p:cNvSpPr>
          <p:nvPr>
            <p:ph type="title"/>
          </p:nvPr>
        </p:nvSpPr>
        <p:spPr>
          <a:xfrm>
            <a:off x="1268360" y="286604"/>
            <a:ext cx="7098399" cy="968341"/>
          </a:xfrm>
        </p:spPr>
        <p:txBody>
          <a:bodyPr>
            <a:noAutofit/>
          </a:bodyPr>
          <a:lstStyle/>
          <a:p>
            <a:r>
              <a:rPr lang="nl-NL" sz="2400" dirty="0"/>
              <a:t>Zoek oplossingen voor dingen die nog moeilijk lopen </a:t>
            </a:r>
            <a:br>
              <a:rPr lang="nl-NL" sz="2400" dirty="0"/>
            </a:br>
            <a:r>
              <a:rPr lang="nl-NL" sz="2400" dirty="0"/>
              <a:t>bij het gebruik van het ImPACT-programma</a:t>
            </a:r>
          </a:p>
        </p:txBody>
      </p:sp>
      <p:sp>
        <p:nvSpPr>
          <p:cNvPr id="3" name="Content Placeholder 2">
            <a:extLst>
              <a:ext uri="{FF2B5EF4-FFF2-40B4-BE49-F238E27FC236}">
                <a16:creationId xmlns:a16="http://schemas.microsoft.com/office/drawing/2014/main" id="{E432AAF2-FAF5-4B4C-9B2E-A562DDB6487B}"/>
              </a:ext>
            </a:extLst>
          </p:cNvPr>
          <p:cNvSpPr>
            <a:spLocks noGrp="1"/>
          </p:cNvSpPr>
          <p:nvPr>
            <p:ph idx="1"/>
          </p:nvPr>
        </p:nvSpPr>
        <p:spPr>
          <a:xfrm>
            <a:off x="822959" y="1727750"/>
            <a:ext cx="7543801" cy="4023360"/>
          </a:xfrm>
        </p:spPr>
        <p:txBody>
          <a:bodyPr>
            <a:normAutofit/>
          </a:bodyPr>
          <a:lstStyle/>
          <a:p>
            <a:pPr marL="347472" indent="-347472">
              <a:spcBef>
                <a:spcPts val="1800"/>
              </a:spcBef>
              <a:buClrTx/>
              <a:buFont typeface="Wingdings" panose="05000000000000000000" pitchFamily="2" charset="2"/>
              <a:buChar char="§"/>
            </a:pPr>
            <a:r>
              <a:rPr lang="nl-NL" sz="2800" dirty="0"/>
              <a:t>Denk aan de strategieën van het ImPACT-programma die het best werken voor je kind</a:t>
            </a:r>
          </a:p>
          <a:p>
            <a:pPr marL="347472" indent="-347472">
              <a:spcBef>
                <a:spcPts val="1800"/>
              </a:spcBef>
              <a:buClrTx/>
              <a:buFont typeface="Wingdings" panose="05000000000000000000" pitchFamily="2" charset="2"/>
              <a:buChar char="§"/>
            </a:pPr>
            <a:r>
              <a:rPr lang="nl-BE" sz="2800" dirty="0"/>
              <a:t>Bespreek wat nog moeilijk is tijdens de laatste coachingsessie</a:t>
            </a:r>
          </a:p>
          <a:p>
            <a:pPr marL="347472" indent="-347472">
              <a:spcBef>
                <a:spcPts val="1800"/>
              </a:spcBef>
              <a:buClrTx/>
              <a:buFont typeface="Wingdings" panose="05000000000000000000" pitchFamily="2" charset="2"/>
              <a:buChar char="§"/>
            </a:pPr>
            <a:r>
              <a:rPr lang="nl-BE" sz="2800" dirty="0"/>
              <a:t>Plan follow-upsessies om je vaardigheden te onderhouden</a:t>
            </a:r>
          </a:p>
        </p:txBody>
      </p:sp>
      <p:pic>
        <p:nvPicPr>
          <p:cNvPr id="4" name="Graphic 3">
            <a:extLst>
              <a:ext uri="{FF2B5EF4-FFF2-40B4-BE49-F238E27FC236}">
                <a16:creationId xmlns:a16="http://schemas.microsoft.com/office/drawing/2014/main" id="{47CC1B17-156A-44D1-8F40-6FEF143085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5766" y="504550"/>
            <a:ext cx="742950" cy="776720"/>
          </a:xfrm>
          <a:prstGeom prst="rect">
            <a:avLst/>
          </a:prstGeom>
        </p:spPr>
      </p:pic>
      <p:sp>
        <p:nvSpPr>
          <p:cNvPr id="31" name="Rectangle 30">
            <a:extLst>
              <a:ext uri="{FF2B5EF4-FFF2-40B4-BE49-F238E27FC236}">
                <a16:creationId xmlns:a16="http://schemas.microsoft.com/office/drawing/2014/main" id="{4D121C06-530D-4A34-ACB7-6D933AC258F2}"/>
              </a:ext>
            </a:extLst>
          </p:cNvPr>
          <p:cNvSpPr/>
          <p:nvPr/>
        </p:nvSpPr>
        <p:spPr>
          <a:xfrm>
            <a:off x="3602741" y="4463428"/>
            <a:ext cx="750818" cy="791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10E087F7-877B-49BF-BF8A-A3F2F0C8C085}"/>
              </a:ext>
            </a:extLst>
          </p:cNvPr>
          <p:cNvGrpSpPr/>
          <p:nvPr/>
        </p:nvGrpSpPr>
        <p:grpSpPr>
          <a:xfrm>
            <a:off x="348690" y="4833257"/>
            <a:ext cx="3657164" cy="1165810"/>
            <a:chOff x="3749698" y="4821193"/>
            <a:chExt cx="4775176" cy="1358549"/>
          </a:xfrm>
        </p:grpSpPr>
        <p:sp>
          <p:nvSpPr>
            <p:cNvPr id="28" name="Rectangle 27">
              <a:extLst>
                <a:ext uri="{FF2B5EF4-FFF2-40B4-BE49-F238E27FC236}">
                  <a16:creationId xmlns:a16="http://schemas.microsoft.com/office/drawing/2014/main" id="{74EACDC1-8A7D-42CC-A5A8-3187D6176A9F}"/>
                </a:ext>
              </a:extLst>
            </p:cNvPr>
            <p:cNvSpPr/>
            <p:nvPr/>
          </p:nvSpPr>
          <p:spPr>
            <a:xfrm>
              <a:off x="3960135" y="5003017"/>
              <a:ext cx="4564739" cy="1176725"/>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Rectangle 29">
              <a:extLst>
                <a:ext uri="{FF2B5EF4-FFF2-40B4-BE49-F238E27FC236}">
                  <a16:creationId xmlns:a16="http://schemas.microsoft.com/office/drawing/2014/main" id="{765B609A-347A-4CB5-9B7C-A023F2A43771}"/>
                </a:ext>
              </a:extLst>
            </p:cNvPr>
            <p:cNvSpPr/>
            <p:nvPr/>
          </p:nvSpPr>
          <p:spPr>
            <a:xfrm>
              <a:off x="3960135" y="5139606"/>
              <a:ext cx="4360906" cy="937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900" dirty="0">
                  <a:solidFill>
                    <a:schemeClr val="tx1"/>
                  </a:solidFill>
                  <a:latin typeface="Calibri "/>
                  <a:cs typeface="Arial" panose="020B0604020202020204" pitchFamily="34" charset="0"/>
                </a:rPr>
                <a:t>Wat zal het moeilijk maken om het ImPACT-programma te blijven gebruiken?</a:t>
              </a:r>
              <a:endParaRPr lang="en-US" sz="1900" dirty="0">
                <a:solidFill>
                  <a:schemeClr val="tx1"/>
                </a:solidFill>
                <a:latin typeface="Calibri "/>
                <a:cs typeface="Arial" panose="020B0604020202020204" pitchFamily="34" charset="0"/>
              </a:endParaRPr>
            </a:p>
          </p:txBody>
        </p:sp>
        <p:pic>
          <p:nvPicPr>
            <p:cNvPr id="24" name="Graphic 23">
              <a:extLst>
                <a:ext uri="{FF2B5EF4-FFF2-40B4-BE49-F238E27FC236}">
                  <a16:creationId xmlns:a16="http://schemas.microsoft.com/office/drawing/2014/main" id="{65DF773C-F752-4361-921B-C4B2CDA40A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49698" y="4821193"/>
              <a:ext cx="456903" cy="515814"/>
            </a:xfrm>
            <a:prstGeom prst="rect">
              <a:avLst/>
            </a:prstGeom>
          </p:spPr>
        </p:pic>
      </p:grpSp>
      <p:pic>
        <p:nvPicPr>
          <p:cNvPr id="11" name="Graphic 10">
            <a:extLst>
              <a:ext uri="{FF2B5EF4-FFF2-40B4-BE49-F238E27FC236}">
                <a16:creationId xmlns:a16="http://schemas.microsoft.com/office/drawing/2014/main" id="{888CEBB0-A646-44B5-A51F-A7D67A1566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18433" y="149510"/>
            <a:ext cx="664876" cy="594359"/>
          </a:xfrm>
          <a:prstGeom prst="rect">
            <a:avLst/>
          </a:prstGeom>
        </p:spPr>
      </p:pic>
      <p:grpSp>
        <p:nvGrpSpPr>
          <p:cNvPr id="12" name="Group 11">
            <a:extLst>
              <a:ext uri="{FF2B5EF4-FFF2-40B4-BE49-F238E27FC236}">
                <a16:creationId xmlns:a16="http://schemas.microsoft.com/office/drawing/2014/main" id="{BA93C56C-2134-4B1E-A301-CFEC631B92CD}"/>
              </a:ext>
            </a:extLst>
          </p:cNvPr>
          <p:cNvGrpSpPr/>
          <p:nvPr/>
        </p:nvGrpSpPr>
        <p:grpSpPr>
          <a:xfrm>
            <a:off x="4669799" y="4833257"/>
            <a:ext cx="3919453" cy="1165810"/>
            <a:chOff x="3749698" y="4821193"/>
            <a:chExt cx="4775176" cy="1358549"/>
          </a:xfrm>
        </p:grpSpPr>
        <p:sp>
          <p:nvSpPr>
            <p:cNvPr id="13" name="Rectangle 12">
              <a:extLst>
                <a:ext uri="{FF2B5EF4-FFF2-40B4-BE49-F238E27FC236}">
                  <a16:creationId xmlns:a16="http://schemas.microsoft.com/office/drawing/2014/main" id="{366BD636-7721-4D27-AF26-382838ECC34C}"/>
                </a:ext>
              </a:extLst>
            </p:cNvPr>
            <p:cNvSpPr/>
            <p:nvPr/>
          </p:nvSpPr>
          <p:spPr>
            <a:xfrm>
              <a:off x="3960135" y="5003017"/>
              <a:ext cx="4564739" cy="1176725"/>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428FC7F7-F95A-4822-99C6-C91C4C24173A}"/>
                </a:ext>
              </a:extLst>
            </p:cNvPr>
            <p:cNvSpPr/>
            <p:nvPr/>
          </p:nvSpPr>
          <p:spPr>
            <a:xfrm>
              <a:off x="3960135" y="5139606"/>
              <a:ext cx="4360906" cy="937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900" dirty="0">
                  <a:solidFill>
                    <a:schemeClr val="tx1"/>
                  </a:solidFill>
                  <a:latin typeface="Calibri "/>
                  <a:cs typeface="Arial" panose="020B0604020202020204" pitchFamily="34" charset="0"/>
                </a:rPr>
                <a:t>Wat kan je doen om het makkelijker te maken?</a:t>
              </a:r>
            </a:p>
          </p:txBody>
        </p:sp>
        <p:pic>
          <p:nvPicPr>
            <p:cNvPr id="15" name="Graphic 14">
              <a:extLst>
                <a:ext uri="{FF2B5EF4-FFF2-40B4-BE49-F238E27FC236}">
                  <a16:creationId xmlns:a16="http://schemas.microsoft.com/office/drawing/2014/main" id="{96EC9821-9AC4-4F94-BED6-970ECCB061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49698" y="4821193"/>
              <a:ext cx="456903" cy="515814"/>
            </a:xfrm>
            <a:prstGeom prst="rect">
              <a:avLst/>
            </a:prstGeom>
          </p:spPr>
        </p:pic>
      </p:grpSp>
    </p:spTree>
    <p:extLst>
      <p:ext uri="{BB962C8B-B14F-4D97-AF65-F5344CB8AC3E}">
        <p14:creationId xmlns:p14="http://schemas.microsoft.com/office/powerpoint/2010/main" val="158582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4C03-C5D6-4B5F-89A4-1AF37DD24008}"/>
              </a:ext>
            </a:extLst>
          </p:cNvPr>
          <p:cNvSpPr>
            <a:spLocks noGrp="1"/>
          </p:cNvSpPr>
          <p:nvPr>
            <p:ph type="title"/>
          </p:nvPr>
        </p:nvSpPr>
        <p:spPr>
          <a:xfrm>
            <a:off x="1253612" y="286604"/>
            <a:ext cx="7113147" cy="968341"/>
          </a:xfrm>
        </p:spPr>
        <p:txBody>
          <a:bodyPr>
            <a:normAutofit/>
          </a:bodyPr>
          <a:lstStyle/>
          <a:p>
            <a:r>
              <a:rPr lang="nl-BE" sz="4000" dirty="0"/>
              <a:t>Betrek anderen bij het programma</a:t>
            </a:r>
          </a:p>
        </p:txBody>
      </p:sp>
      <p:sp>
        <p:nvSpPr>
          <p:cNvPr id="3" name="Content Placeholder 2">
            <a:extLst>
              <a:ext uri="{FF2B5EF4-FFF2-40B4-BE49-F238E27FC236}">
                <a16:creationId xmlns:a16="http://schemas.microsoft.com/office/drawing/2014/main" id="{E432AAF2-FAF5-4B4C-9B2E-A562DDB6487B}"/>
              </a:ext>
            </a:extLst>
          </p:cNvPr>
          <p:cNvSpPr>
            <a:spLocks noGrp="1"/>
          </p:cNvSpPr>
          <p:nvPr>
            <p:ph idx="1"/>
          </p:nvPr>
        </p:nvSpPr>
        <p:spPr>
          <a:xfrm>
            <a:off x="781666" y="1786740"/>
            <a:ext cx="7585094" cy="4023360"/>
          </a:xfrm>
        </p:spPr>
        <p:txBody>
          <a:bodyPr>
            <a:normAutofit/>
          </a:bodyPr>
          <a:lstStyle/>
          <a:p>
            <a:pPr marL="347472" indent="-347472">
              <a:spcBef>
                <a:spcPts val="1800"/>
              </a:spcBef>
              <a:buClrTx/>
              <a:buFont typeface="Wingdings" panose="05000000000000000000" pitchFamily="2" charset="2"/>
              <a:buChar char="§"/>
            </a:pPr>
            <a:r>
              <a:rPr lang="nl-BE" sz="2800" dirty="0"/>
              <a:t>Deel de strategieën met andere hulpverleners</a:t>
            </a:r>
          </a:p>
          <a:p>
            <a:pPr marL="347472" indent="-347472">
              <a:spcBef>
                <a:spcPts val="1800"/>
              </a:spcBef>
              <a:buClrTx/>
              <a:buFont typeface="Wingdings" panose="05000000000000000000" pitchFamily="2" charset="2"/>
              <a:buChar char="§"/>
            </a:pPr>
            <a:r>
              <a:rPr lang="nl-BE" sz="2800" dirty="0"/>
              <a:t>Leer familieleden en vrienden de technieken aan</a:t>
            </a:r>
          </a:p>
          <a:p>
            <a:pPr marL="347472" indent="-347472">
              <a:spcBef>
                <a:spcPts val="1800"/>
              </a:spcBef>
              <a:buClrTx/>
              <a:buFont typeface="Wingdings" panose="05000000000000000000" pitchFamily="2" charset="2"/>
              <a:buChar char="§"/>
            </a:pPr>
            <a:r>
              <a:rPr lang="nl-BE" sz="2800" dirty="0"/>
              <a:t>Overweeg om ook broertjes/zusjes enkele technieken aan te leren</a:t>
            </a:r>
          </a:p>
        </p:txBody>
      </p:sp>
      <p:pic>
        <p:nvPicPr>
          <p:cNvPr id="4" name="Graphic 3">
            <a:extLst>
              <a:ext uri="{FF2B5EF4-FFF2-40B4-BE49-F238E27FC236}">
                <a16:creationId xmlns:a16="http://schemas.microsoft.com/office/drawing/2014/main" id="{47CC1B17-156A-44D1-8F40-6FEF143085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5766" y="504550"/>
            <a:ext cx="742950" cy="776720"/>
          </a:xfrm>
          <a:prstGeom prst="rect">
            <a:avLst/>
          </a:prstGeom>
        </p:spPr>
      </p:pic>
      <p:grpSp>
        <p:nvGrpSpPr>
          <p:cNvPr id="6" name="Group 5">
            <a:extLst>
              <a:ext uri="{FF2B5EF4-FFF2-40B4-BE49-F238E27FC236}">
                <a16:creationId xmlns:a16="http://schemas.microsoft.com/office/drawing/2014/main" id="{4E5C1001-BF8C-444F-A25D-982623174DE7}"/>
              </a:ext>
            </a:extLst>
          </p:cNvPr>
          <p:cNvGrpSpPr/>
          <p:nvPr/>
        </p:nvGrpSpPr>
        <p:grpSpPr>
          <a:xfrm>
            <a:off x="3398909" y="4246002"/>
            <a:ext cx="4876518" cy="1375551"/>
            <a:chOff x="3602741" y="4142763"/>
            <a:chExt cx="4876518" cy="1375551"/>
          </a:xfrm>
        </p:grpSpPr>
        <p:sp>
          <p:nvSpPr>
            <p:cNvPr id="31" name="Rectangle 30">
              <a:extLst>
                <a:ext uri="{FF2B5EF4-FFF2-40B4-BE49-F238E27FC236}">
                  <a16:creationId xmlns:a16="http://schemas.microsoft.com/office/drawing/2014/main" id="{4D121C06-530D-4A34-ACB7-6D933AC258F2}"/>
                </a:ext>
              </a:extLst>
            </p:cNvPr>
            <p:cNvSpPr/>
            <p:nvPr/>
          </p:nvSpPr>
          <p:spPr>
            <a:xfrm>
              <a:off x="3602741" y="4463428"/>
              <a:ext cx="750818" cy="791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10E087F7-877B-49BF-BF8A-A3F2F0C8C085}"/>
                </a:ext>
              </a:extLst>
            </p:cNvPr>
            <p:cNvGrpSpPr/>
            <p:nvPr/>
          </p:nvGrpSpPr>
          <p:grpSpPr>
            <a:xfrm>
              <a:off x="3749698" y="4142763"/>
              <a:ext cx="4729561" cy="1375551"/>
              <a:chOff x="3749698" y="4821193"/>
              <a:chExt cx="4729561" cy="1375551"/>
            </a:xfrm>
          </p:grpSpPr>
          <p:sp>
            <p:nvSpPr>
              <p:cNvPr id="28" name="Rectangle 27">
                <a:extLst>
                  <a:ext uri="{FF2B5EF4-FFF2-40B4-BE49-F238E27FC236}">
                    <a16:creationId xmlns:a16="http://schemas.microsoft.com/office/drawing/2014/main" id="{74EACDC1-8A7D-42CC-A5A8-3187D6176A9F}"/>
                  </a:ext>
                </a:extLst>
              </p:cNvPr>
              <p:cNvSpPr/>
              <p:nvPr/>
            </p:nvSpPr>
            <p:spPr>
              <a:xfrm>
                <a:off x="3914520" y="5020019"/>
                <a:ext cx="4564739" cy="1176725"/>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Rectangle 29">
                <a:extLst>
                  <a:ext uri="{FF2B5EF4-FFF2-40B4-BE49-F238E27FC236}">
                    <a16:creationId xmlns:a16="http://schemas.microsoft.com/office/drawing/2014/main" id="{765B609A-347A-4CB5-9B7C-A023F2A43771}"/>
                  </a:ext>
                </a:extLst>
              </p:cNvPr>
              <p:cNvSpPr/>
              <p:nvPr/>
            </p:nvSpPr>
            <p:spPr>
              <a:xfrm>
                <a:off x="3960135" y="5139606"/>
                <a:ext cx="4473510" cy="937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200" dirty="0">
                    <a:solidFill>
                      <a:schemeClr val="tx1"/>
                    </a:solidFill>
                    <a:cs typeface="Arial" panose="020B0604020202020204" pitchFamily="34" charset="0"/>
                  </a:rPr>
                  <a:t>Aan wie kan je de strategieën van het ImPACT-programma aanleren?</a:t>
                </a:r>
                <a:endParaRPr lang="en-US" sz="2200" dirty="0">
                  <a:solidFill>
                    <a:schemeClr val="tx1"/>
                  </a:solidFill>
                  <a:cs typeface="Arial" panose="020B0604020202020204" pitchFamily="34" charset="0"/>
                </a:endParaRPr>
              </a:p>
            </p:txBody>
          </p:sp>
          <p:pic>
            <p:nvPicPr>
              <p:cNvPr id="24" name="Graphic 23">
                <a:extLst>
                  <a:ext uri="{FF2B5EF4-FFF2-40B4-BE49-F238E27FC236}">
                    <a16:creationId xmlns:a16="http://schemas.microsoft.com/office/drawing/2014/main" id="{65DF773C-F752-4361-921B-C4B2CDA40A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49698" y="4821193"/>
                <a:ext cx="456903" cy="515814"/>
              </a:xfrm>
              <a:prstGeom prst="rect">
                <a:avLst/>
              </a:prstGeom>
            </p:spPr>
          </p:pic>
        </p:grpSp>
      </p:grpSp>
      <p:pic>
        <p:nvPicPr>
          <p:cNvPr id="12" name="Graphic 11">
            <a:extLst>
              <a:ext uri="{FF2B5EF4-FFF2-40B4-BE49-F238E27FC236}">
                <a16:creationId xmlns:a16="http://schemas.microsoft.com/office/drawing/2014/main" id="{B49AB78A-A554-4D00-9B3B-42AB55ADF44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18433" y="149510"/>
            <a:ext cx="664876" cy="594359"/>
          </a:xfrm>
          <a:prstGeom prst="rect">
            <a:avLst/>
          </a:prstGeom>
        </p:spPr>
      </p:pic>
    </p:spTree>
    <p:extLst>
      <p:ext uri="{BB962C8B-B14F-4D97-AF65-F5344CB8AC3E}">
        <p14:creationId xmlns:p14="http://schemas.microsoft.com/office/powerpoint/2010/main" val="419760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4C03-C5D6-4B5F-89A4-1AF37DD24008}"/>
              </a:ext>
            </a:extLst>
          </p:cNvPr>
          <p:cNvSpPr>
            <a:spLocks noGrp="1"/>
          </p:cNvSpPr>
          <p:nvPr>
            <p:ph type="title"/>
          </p:nvPr>
        </p:nvSpPr>
        <p:spPr>
          <a:xfrm>
            <a:off x="1268360" y="286604"/>
            <a:ext cx="7098399" cy="968341"/>
          </a:xfrm>
        </p:spPr>
        <p:txBody>
          <a:bodyPr>
            <a:normAutofit/>
          </a:bodyPr>
          <a:lstStyle/>
          <a:p>
            <a:r>
              <a:rPr lang="nl-BE" sz="4000" dirty="0"/>
              <a:t>Identificeer de noden van je gezin</a:t>
            </a:r>
          </a:p>
        </p:txBody>
      </p:sp>
      <p:sp>
        <p:nvSpPr>
          <p:cNvPr id="3" name="Content Placeholder 2">
            <a:extLst>
              <a:ext uri="{FF2B5EF4-FFF2-40B4-BE49-F238E27FC236}">
                <a16:creationId xmlns:a16="http://schemas.microsoft.com/office/drawing/2014/main" id="{E432AAF2-FAF5-4B4C-9B2E-A562DDB6487B}"/>
              </a:ext>
            </a:extLst>
          </p:cNvPr>
          <p:cNvSpPr>
            <a:spLocks noGrp="1"/>
          </p:cNvSpPr>
          <p:nvPr>
            <p:ph idx="1"/>
          </p:nvPr>
        </p:nvSpPr>
        <p:spPr/>
        <p:txBody>
          <a:bodyPr>
            <a:normAutofit/>
          </a:bodyPr>
          <a:lstStyle/>
          <a:p>
            <a:pPr marL="347472" indent="-347472">
              <a:spcBef>
                <a:spcPts val="1800"/>
              </a:spcBef>
              <a:buClrTx/>
              <a:buFont typeface="Wingdings" panose="05000000000000000000" pitchFamily="2" charset="2"/>
              <a:buChar char="§"/>
            </a:pPr>
            <a:r>
              <a:rPr lang="nl-BE" sz="2800" dirty="0"/>
              <a:t>Denk na over welk type hulpverlening en ondersteuning je nodig hebt</a:t>
            </a:r>
          </a:p>
          <a:p>
            <a:pPr marL="347472" indent="-347472">
              <a:spcBef>
                <a:spcPts val="1800"/>
              </a:spcBef>
              <a:buClrTx/>
              <a:buFont typeface="Wingdings" panose="05000000000000000000" pitchFamily="2" charset="2"/>
              <a:buChar char="§"/>
            </a:pPr>
            <a:r>
              <a:rPr lang="nl-BE" sz="2800" dirty="0"/>
              <a:t>Blijf elkaar steunen</a:t>
            </a:r>
          </a:p>
        </p:txBody>
      </p:sp>
      <p:pic>
        <p:nvPicPr>
          <p:cNvPr id="4" name="Graphic 3">
            <a:extLst>
              <a:ext uri="{FF2B5EF4-FFF2-40B4-BE49-F238E27FC236}">
                <a16:creationId xmlns:a16="http://schemas.microsoft.com/office/drawing/2014/main" id="{47CC1B17-156A-44D1-8F40-6FEF143085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5766" y="504550"/>
            <a:ext cx="742950" cy="776720"/>
          </a:xfrm>
          <a:prstGeom prst="rect">
            <a:avLst/>
          </a:prstGeom>
        </p:spPr>
      </p:pic>
      <p:grpSp>
        <p:nvGrpSpPr>
          <p:cNvPr id="5" name="Group 4">
            <a:extLst>
              <a:ext uri="{FF2B5EF4-FFF2-40B4-BE49-F238E27FC236}">
                <a16:creationId xmlns:a16="http://schemas.microsoft.com/office/drawing/2014/main" id="{10E087F7-877B-49BF-BF8A-A3F2F0C8C085}"/>
              </a:ext>
            </a:extLst>
          </p:cNvPr>
          <p:cNvGrpSpPr/>
          <p:nvPr/>
        </p:nvGrpSpPr>
        <p:grpSpPr>
          <a:xfrm>
            <a:off x="3416717" y="4135032"/>
            <a:ext cx="4775176" cy="1358549"/>
            <a:chOff x="3749698" y="4821193"/>
            <a:chExt cx="4775176" cy="1358549"/>
          </a:xfrm>
        </p:grpSpPr>
        <p:sp>
          <p:nvSpPr>
            <p:cNvPr id="28" name="Rectangle 27">
              <a:extLst>
                <a:ext uri="{FF2B5EF4-FFF2-40B4-BE49-F238E27FC236}">
                  <a16:creationId xmlns:a16="http://schemas.microsoft.com/office/drawing/2014/main" id="{74EACDC1-8A7D-42CC-A5A8-3187D6176A9F}"/>
                </a:ext>
              </a:extLst>
            </p:cNvPr>
            <p:cNvSpPr/>
            <p:nvPr/>
          </p:nvSpPr>
          <p:spPr>
            <a:xfrm>
              <a:off x="3960135" y="5003017"/>
              <a:ext cx="4564739" cy="1176725"/>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Rectangle 29">
              <a:extLst>
                <a:ext uri="{FF2B5EF4-FFF2-40B4-BE49-F238E27FC236}">
                  <a16:creationId xmlns:a16="http://schemas.microsoft.com/office/drawing/2014/main" id="{765B609A-347A-4CB5-9B7C-A023F2A43771}"/>
                </a:ext>
              </a:extLst>
            </p:cNvPr>
            <p:cNvSpPr/>
            <p:nvPr/>
          </p:nvSpPr>
          <p:spPr>
            <a:xfrm>
              <a:off x="3960135" y="5139606"/>
              <a:ext cx="4473510" cy="937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200" dirty="0">
                  <a:solidFill>
                    <a:schemeClr val="tx1"/>
                  </a:solidFill>
                  <a:cs typeface="Arial" panose="020B0604020202020204" pitchFamily="34" charset="0"/>
                </a:rPr>
                <a:t>Welke ondersteuning hebben jij en </a:t>
              </a:r>
              <a:br>
                <a:rPr lang="nl-BE" sz="2200" dirty="0">
                  <a:solidFill>
                    <a:schemeClr val="tx1"/>
                  </a:solidFill>
                  <a:cs typeface="Arial" panose="020B0604020202020204" pitchFamily="34" charset="0"/>
                </a:rPr>
              </a:br>
              <a:r>
                <a:rPr lang="nl-BE" sz="2200" dirty="0">
                  <a:solidFill>
                    <a:schemeClr val="tx1"/>
                  </a:solidFill>
                  <a:cs typeface="Arial" panose="020B0604020202020204" pitchFamily="34" charset="0"/>
                </a:rPr>
                <a:t>je kind nodig om verder te gaan?</a:t>
              </a:r>
            </a:p>
          </p:txBody>
        </p:sp>
        <p:pic>
          <p:nvPicPr>
            <p:cNvPr id="24" name="Graphic 23">
              <a:extLst>
                <a:ext uri="{FF2B5EF4-FFF2-40B4-BE49-F238E27FC236}">
                  <a16:creationId xmlns:a16="http://schemas.microsoft.com/office/drawing/2014/main" id="{65DF773C-F752-4361-921B-C4B2CDA40A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49698" y="4821193"/>
              <a:ext cx="456903" cy="515814"/>
            </a:xfrm>
            <a:prstGeom prst="rect">
              <a:avLst/>
            </a:prstGeom>
          </p:spPr>
        </p:pic>
      </p:grpSp>
      <p:pic>
        <p:nvPicPr>
          <p:cNvPr id="10" name="Graphic 9">
            <a:extLst>
              <a:ext uri="{FF2B5EF4-FFF2-40B4-BE49-F238E27FC236}">
                <a16:creationId xmlns:a16="http://schemas.microsoft.com/office/drawing/2014/main" id="{B3436013-0050-4C37-BA75-73310DDE8FD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18433" y="149510"/>
            <a:ext cx="664876" cy="594359"/>
          </a:xfrm>
          <a:prstGeom prst="rect">
            <a:avLst/>
          </a:prstGeom>
        </p:spPr>
      </p:pic>
    </p:spTree>
    <p:extLst>
      <p:ext uri="{BB962C8B-B14F-4D97-AF65-F5344CB8AC3E}">
        <p14:creationId xmlns:p14="http://schemas.microsoft.com/office/powerpoint/2010/main" val="85679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F8D7-1866-4978-B798-129B6F2F4870}"/>
              </a:ext>
            </a:extLst>
          </p:cNvPr>
          <p:cNvSpPr>
            <a:spLocks noGrp="1"/>
          </p:cNvSpPr>
          <p:nvPr>
            <p:ph type="title"/>
          </p:nvPr>
        </p:nvSpPr>
        <p:spPr>
          <a:xfrm>
            <a:off x="393129" y="594359"/>
            <a:ext cx="2350071" cy="2286000"/>
          </a:xfrm>
        </p:spPr>
        <p:txBody>
          <a:bodyPr/>
          <a:lstStyle/>
          <a:p>
            <a:r>
              <a:rPr lang="nl-BE" dirty="0">
                <a:latin typeface="+mn-lt"/>
              </a:rPr>
              <a:t>Agenda van vandaag</a:t>
            </a:r>
          </a:p>
        </p:txBody>
      </p:sp>
      <p:sp>
        <p:nvSpPr>
          <p:cNvPr id="3" name="Content Placeholder 2">
            <a:extLst>
              <a:ext uri="{FF2B5EF4-FFF2-40B4-BE49-F238E27FC236}">
                <a16:creationId xmlns:a16="http://schemas.microsoft.com/office/drawing/2014/main" id="{A5DA5346-EC1C-47DD-8E07-98B35B7A0E32}"/>
              </a:ext>
            </a:extLst>
          </p:cNvPr>
          <p:cNvSpPr>
            <a:spLocks noGrp="1"/>
          </p:cNvSpPr>
          <p:nvPr>
            <p:ph idx="1"/>
          </p:nvPr>
        </p:nvSpPr>
        <p:spPr>
          <a:xfrm>
            <a:off x="3424290" y="1356359"/>
            <a:ext cx="5488813" cy="5257800"/>
          </a:xfrm>
        </p:spPr>
        <p:txBody>
          <a:bodyPr>
            <a:normAutofit/>
          </a:bodyPr>
          <a:lstStyle/>
          <a:p>
            <a:pPr marL="347472" indent="-347472">
              <a:spcAft>
                <a:spcPts val="1200"/>
              </a:spcAft>
              <a:buClrTx/>
              <a:buFont typeface="Wingdings" panose="05000000000000000000" pitchFamily="2" charset="2"/>
              <a:buChar char="§"/>
            </a:pPr>
            <a:r>
              <a:rPr lang="nl-BE" sz="2800" dirty="0"/>
              <a:t>Oefenplannen bespreken</a:t>
            </a:r>
          </a:p>
          <a:p>
            <a:pPr marL="347472" indent="-347472">
              <a:spcAft>
                <a:spcPts val="1200"/>
              </a:spcAft>
              <a:buClrTx/>
              <a:buFont typeface="Wingdings" panose="05000000000000000000" pitchFamily="2" charset="2"/>
              <a:buChar char="§"/>
            </a:pPr>
            <a:r>
              <a:rPr lang="nl-BE" sz="2800" dirty="0"/>
              <a:t>Introductie van </a:t>
            </a:r>
            <a:br>
              <a:rPr lang="nl-BE" sz="2800" dirty="0"/>
            </a:br>
            <a:r>
              <a:rPr lang="nl-BE" sz="2800" b="1" dirty="0"/>
              <a:t>Pas de interactie aan</a:t>
            </a:r>
          </a:p>
          <a:p>
            <a:pPr marL="640080" lvl="1" indent="-347472">
              <a:spcAft>
                <a:spcPts val="1200"/>
              </a:spcAft>
              <a:buClrTx/>
              <a:buFont typeface="Wingdings" panose="05000000000000000000" pitchFamily="2" charset="2"/>
              <a:buChar char="§"/>
            </a:pPr>
            <a:r>
              <a:rPr lang="nl-BE" sz="2400" i="1" dirty="0"/>
              <a:t>Pas de interactie aan</a:t>
            </a:r>
          </a:p>
          <a:p>
            <a:pPr marL="640080" lvl="1" indent="-347472">
              <a:spcAft>
                <a:spcPts val="1200"/>
              </a:spcAft>
              <a:buClrTx/>
              <a:buFont typeface="Wingdings" panose="05000000000000000000" pitchFamily="2" charset="2"/>
              <a:buChar char="§"/>
            </a:pPr>
            <a:r>
              <a:rPr lang="nl-BE" sz="2400" i="1" dirty="0"/>
              <a:t>Gebruik het ImPACT-programma buitenshuis</a:t>
            </a:r>
          </a:p>
          <a:p>
            <a:pPr marL="347472" lvl="1" indent="-347472">
              <a:spcAft>
                <a:spcPts val="1200"/>
              </a:spcAft>
              <a:buClrTx/>
              <a:buFont typeface="Wingdings" panose="05000000000000000000" pitchFamily="2" charset="2"/>
              <a:buChar char="§"/>
            </a:pPr>
            <a:r>
              <a:rPr lang="nl-BE" sz="2800" dirty="0"/>
              <a:t>Het oefenen plannen</a:t>
            </a:r>
          </a:p>
          <a:p>
            <a:pPr marL="347472" lvl="1" indent="-347472">
              <a:spcAft>
                <a:spcPts val="1200"/>
              </a:spcAft>
              <a:buClrTx/>
              <a:buFont typeface="Wingdings" panose="05000000000000000000" pitchFamily="2" charset="2"/>
              <a:buChar char="§"/>
            </a:pPr>
            <a:r>
              <a:rPr lang="nl-BE" sz="2800" dirty="0"/>
              <a:t>Introductie van </a:t>
            </a:r>
            <a:br>
              <a:rPr lang="nl-BE" sz="2800" dirty="0"/>
            </a:br>
            <a:r>
              <a:rPr lang="nl-BE" sz="2800" i="1" dirty="0"/>
              <a:t>Plan voor blijvend succes</a:t>
            </a:r>
            <a:r>
              <a:rPr lang="nl-BE" sz="2800" dirty="0"/>
              <a:t> </a:t>
            </a:r>
          </a:p>
          <a:p>
            <a:pPr marL="347472" lvl="1" indent="-347472">
              <a:spcAft>
                <a:spcPts val="1200"/>
              </a:spcAft>
              <a:buClrTx/>
              <a:buFont typeface="Wingdings" panose="05000000000000000000" pitchFamily="2" charset="2"/>
              <a:buChar char="§"/>
            </a:pPr>
            <a:endParaRPr lang="en-US" sz="2800" dirty="0"/>
          </a:p>
        </p:txBody>
      </p:sp>
      <p:pic>
        <p:nvPicPr>
          <p:cNvPr id="8" name="Graphic 7">
            <a:extLst>
              <a:ext uri="{FF2B5EF4-FFF2-40B4-BE49-F238E27FC236}">
                <a16:creationId xmlns:a16="http://schemas.microsoft.com/office/drawing/2014/main" id="{0689359E-7F57-43D4-B276-D83505389A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900" y="346356"/>
            <a:ext cx="865717" cy="1010003"/>
          </a:xfrm>
          <a:prstGeom prst="rect">
            <a:avLst/>
          </a:prstGeom>
        </p:spPr>
      </p:pic>
      <p:pic>
        <p:nvPicPr>
          <p:cNvPr id="4" name="Graphic 3">
            <a:extLst>
              <a:ext uri="{FF2B5EF4-FFF2-40B4-BE49-F238E27FC236}">
                <a16:creationId xmlns:a16="http://schemas.microsoft.com/office/drawing/2014/main" id="{DDADABCB-8D5D-4A8B-B461-FB5423C0D1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18433" y="149510"/>
            <a:ext cx="664876" cy="594359"/>
          </a:xfrm>
          <a:prstGeom prst="rect">
            <a:avLst/>
          </a:prstGeom>
        </p:spPr>
      </p:pic>
    </p:spTree>
    <p:extLst>
      <p:ext uri="{BB962C8B-B14F-4D97-AF65-F5344CB8AC3E}">
        <p14:creationId xmlns:p14="http://schemas.microsoft.com/office/powerpoint/2010/main" val="417648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30D66D-5841-4CA3-960F-6D14AA5CD098}"/>
              </a:ext>
            </a:extLst>
          </p:cNvPr>
          <p:cNvSpPr>
            <a:spLocks noGrp="1"/>
          </p:cNvSpPr>
          <p:nvPr>
            <p:ph type="body" sz="half" idx="2"/>
          </p:nvPr>
        </p:nvSpPr>
        <p:spPr>
          <a:xfrm>
            <a:off x="342900" y="3866606"/>
            <a:ext cx="2400300" cy="2438598"/>
          </a:xfrm>
        </p:spPr>
        <p:txBody>
          <a:bodyPr>
            <a:normAutofit/>
          </a:bodyPr>
          <a:lstStyle/>
          <a:p>
            <a:r>
              <a:rPr lang="en-US" sz="4000" dirty="0">
                <a:solidFill>
                  <a:schemeClr val="bg1"/>
                </a:solidFill>
              </a:rPr>
              <a:t>Coaching!</a:t>
            </a:r>
          </a:p>
        </p:txBody>
      </p:sp>
      <p:graphicFrame>
        <p:nvGraphicFramePr>
          <p:cNvPr id="11" name="Diagram 10">
            <a:extLst>
              <a:ext uri="{FF2B5EF4-FFF2-40B4-BE49-F238E27FC236}">
                <a16:creationId xmlns:a16="http://schemas.microsoft.com/office/drawing/2014/main" id="{56E53638-8999-4FB6-8EC2-981FF0DFEAAD}"/>
              </a:ext>
            </a:extLst>
          </p:cNvPr>
          <p:cNvGraphicFramePr/>
          <p:nvPr>
            <p:extLst>
              <p:ext uri="{D42A27DB-BD31-4B8C-83A1-F6EECF244321}">
                <p14:modId xmlns:p14="http://schemas.microsoft.com/office/powerpoint/2010/main" val="813979280"/>
              </p:ext>
            </p:extLst>
          </p:nvPr>
        </p:nvGraphicFramePr>
        <p:xfrm>
          <a:off x="3098344" y="771978"/>
          <a:ext cx="6045655" cy="5314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Graphic 12">
            <a:extLst>
              <a:ext uri="{FF2B5EF4-FFF2-40B4-BE49-F238E27FC236}">
                <a16:creationId xmlns:a16="http://schemas.microsoft.com/office/drawing/2014/main" id="{250A8B35-7D42-4D58-AD03-B65CE6FACF1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2900" y="346356"/>
            <a:ext cx="865717" cy="1010003"/>
          </a:xfrm>
          <a:prstGeom prst="rect">
            <a:avLst/>
          </a:prstGeom>
        </p:spPr>
      </p:pic>
      <p:pic>
        <p:nvPicPr>
          <p:cNvPr id="7" name="Graphic 6">
            <a:extLst>
              <a:ext uri="{FF2B5EF4-FFF2-40B4-BE49-F238E27FC236}">
                <a16:creationId xmlns:a16="http://schemas.microsoft.com/office/drawing/2014/main" id="{4849F144-CCF1-4155-8A4F-BF923C2A461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418433" y="149510"/>
            <a:ext cx="664876" cy="594359"/>
          </a:xfrm>
          <a:prstGeom prst="rect">
            <a:avLst/>
          </a:prstGeom>
        </p:spPr>
      </p:pic>
      <p:sp>
        <p:nvSpPr>
          <p:cNvPr id="8" name="Title 1">
            <a:extLst>
              <a:ext uri="{FF2B5EF4-FFF2-40B4-BE49-F238E27FC236}">
                <a16:creationId xmlns:a16="http://schemas.microsoft.com/office/drawing/2014/main" id="{9ACB24D9-4519-407A-A002-24E562FEA79F}"/>
              </a:ext>
            </a:extLst>
          </p:cNvPr>
          <p:cNvSpPr txBox="1">
            <a:spLocks/>
          </p:cNvSpPr>
          <p:nvPr/>
        </p:nvSpPr>
        <p:spPr>
          <a:xfrm>
            <a:off x="342900" y="552796"/>
            <a:ext cx="2400300" cy="3106784"/>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nl-BE" dirty="0"/>
              <a:t>Op de agenda voor de volgende keer</a:t>
            </a:r>
            <a:endParaRPr lang="nl-BE" dirty="0">
              <a:solidFill>
                <a:schemeClr val="accent1">
                  <a:lumMod val="50000"/>
                </a:schemeClr>
              </a:solidFill>
            </a:endParaRPr>
          </a:p>
        </p:txBody>
      </p:sp>
    </p:spTree>
    <p:extLst>
      <p:ext uri="{BB962C8B-B14F-4D97-AF65-F5344CB8AC3E}">
        <p14:creationId xmlns:p14="http://schemas.microsoft.com/office/powerpoint/2010/main" val="156689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CED4F939-6C07-4CE0-9830-762481E031B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graphicEl>
                                              <a:dgm id="{99AC4A8A-2FDA-48B3-A770-0EC1F91ACDE7}"/>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graphicEl>
                                              <a:dgm id="{434DC395-7CDA-4AB7-AF7F-86788A4EA554}"/>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graphicEl>
                                              <a:dgm id="{27FFA7F8-5ACB-4239-96F2-2E8C88C56A7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graphicEl>
                                              <a:dgm id="{250E1BCE-D8EF-4877-8023-B01C6A2D9391}"/>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graphicEl>
                                              <a:dgm id="{BEC0AE7D-EE5A-4533-B44C-1221AAB048F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E1DDF-8C9E-4CC1-8D54-140141BF0246}"/>
              </a:ext>
            </a:extLst>
          </p:cNvPr>
          <p:cNvSpPr>
            <a:spLocks noGrp="1"/>
          </p:cNvSpPr>
          <p:nvPr>
            <p:ph type="title"/>
          </p:nvPr>
        </p:nvSpPr>
        <p:spPr>
          <a:xfrm>
            <a:off x="1283110" y="286604"/>
            <a:ext cx="6902947" cy="965253"/>
          </a:xfrm>
        </p:spPr>
        <p:txBody>
          <a:bodyPr/>
          <a:lstStyle/>
          <a:p>
            <a:r>
              <a:rPr lang="nl-BE" dirty="0"/>
              <a:t>Bespreking</a:t>
            </a:r>
          </a:p>
        </p:txBody>
      </p:sp>
      <p:pic>
        <p:nvPicPr>
          <p:cNvPr id="5" name="Graphic 4">
            <a:extLst>
              <a:ext uri="{FF2B5EF4-FFF2-40B4-BE49-F238E27FC236}">
                <a16:creationId xmlns:a16="http://schemas.microsoft.com/office/drawing/2014/main" id="{EA52BB6A-C1E2-4ACB-9745-B7E323F133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5403" y="377960"/>
            <a:ext cx="763676" cy="782303"/>
          </a:xfrm>
          <a:prstGeom prst="rect">
            <a:avLst/>
          </a:prstGeom>
        </p:spPr>
      </p:pic>
      <p:pic>
        <p:nvPicPr>
          <p:cNvPr id="18" name="Graphic 17">
            <a:extLst>
              <a:ext uri="{FF2B5EF4-FFF2-40B4-BE49-F238E27FC236}">
                <a16:creationId xmlns:a16="http://schemas.microsoft.com/office/drawing/2014/main" id="{AFD47F0F-8544-474C-AC1A-8CCCDBAFFD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18433" y="149510"/>
            <a:ext cx="664876" cy="594359"/>
          </a:xfrm>
          <a:prstGeom prst="rect">
            <a:avLst/>
          </a:prstGeom>
        </p:spPr>
      </p:pic>
      <p:grpSp>
        <p:nvGrpSpPr>
          <p:cNvPr id="13" name="Group 5">
            <a:extLst>
              <a:ext uri="{FF2B5EF4-FFF2-40B4-BE49-F238E27FC236}">
                <a16:creationId xmlns:a16="http://schemas.microsoft.com/office/drawing/2014/main" id="{36F01230-8547-43C8-960D-D9FCDA39877B}"/>
              </a:ext>
            </a:extLst>
          </p:cNvPr>
          <p:cNvGrpSpPr/>
          <p:nvPr/>
        </p:nvGrpSpPr>
        <p:grpSpPr>
          <a:xfrm>
            <a:off x="472487" y="1825702"/>
            <a:ext cx="8322192" cy="1358900"/>
            <a:chOff x="-8321102" y="1803400"/>
            <a:chExt cx="8322192" cy="1358900"/>
          </a:xfrm>
        </p:grpSpPr>
        <p:sp>
          <p:nvSpPr>
            <p:cNvPr id="16" name="Rectangle 15">
              <a:extLst>
                <a:ext uri="{FF2B5EF4-FFF2-40B4-BE49-F238E27FC236}">
                  <a16:creationId xmlns:a16="http://schemas.microsoft.com/office/drawing/2014/main" id="{76CC6194-86DD-4389-92D4-A03323AE6E6B}"/>
                </a:ext>
              </a:extLst>
            </p:cNvPr>
            <p:cNvSpPr/>
            <p:nvPr/>
          </p:nvSpPr>
          <p:spPr>
            <a:xfrm>
              <a:off x="-8321102" y="1803400"/>
              <a:ext cx="8321102" cy="135890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91485A16-6780-4097-A8E4-1EEB4577677D}"/>
                </a:ext>
              </a:extLst>
            </p:cNvPr>
            <p:cNvCxnSpPr>
              <a:cxnSpLocks/>
            </p:cNvCxnSpPr>
            <p:nvPr/>
          </p:nvCxnSpPr>
          <p:spPr>
            <a:xfrm>
              <a:off x="-5713631" y="1981200"/>
              <a:ext cx="0" cy="901700"/>
            </a:xfrm>
            <a:prstGeom prst="line">
              <a:avLst/>
            </a:prstGeom>
            <a:ln w="12700" cmpd="sng">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TextBox 17">
              <a:extLst>
                <a:ext uri="{FF2B5EF4-FFF2-40B4-BE49-F238E27FC236}">
                  <a16:creationId xmlns:a16="http://schemas.microsoft.com/office/drawing/2014/main" id="{FF7EBFC5-944F-40E3-88AC-8BC20EF16D66}"/>
                </a:ext>
              </a:extLst>
            </p:cNvPr>
            <p:cNvSpPr txBox="1"/>
            <p:nvPr/>
          </p:nvSpPr>
          <p:spPr>
            <a:xfrm>
              <a:off x="-8160519" y="2241004"/>
              <a:ext cx="2446888" cy="461665"/>
            </a:xfrm>
            <a:prstGeom prst="rect">
              <a:avLst/>
            </a:prstGeom>
            <a:noFill/>
            <a:effectLst/>
          </p:spPr>
          <p:txBody>
            <a:bodyPr wrap="none" rtlCol="0">
              <a:spAutoFit/>
            </a:bodyPr>
            <a:lstStyle/>
            <a:p>
              <a:r>
                <a:rPr lang="nl-BE" sz="2400" dirty="0"/>
                <a:t>Wat ging er goed?</a:t>
              </a:r>
            </a:p>
          </p:txBody>
        </p:sp>
        <p:sp>
          <p:nvSpPr>
            <p:cNvPr id="26" name="TextBox 18">
              <a:extLst>
                <a:ext uri="{FF2B5EF4-FFF2-40B4-BE49-F238E27FC236}">
                  <a16:creationId xmlns:a16="http://schemas.microsoft.com/office/drawing/2014/main" id="{20F4BC1A-52A0-462A-B7E2-0C3A11787237}"/>
                </a:ext>
              </a:extLst>
            </p:cNvPr>
            <p:cNvSpPr txBox="1"/>
            <p:nvPr/>
          </p:nvSpPr>
          <p:spPr>
            <a:xfrm>
              <a:off x="-5558452" y="2241004"/>
              <a:ext cx="2445541" cy="461665"/>
            </a:xfrm>
            <a:prstGeom prst="rect">
              <a:avLst/>
            </a:prstGeom>
            <a:noFill/>
            <a:effectLst/>
          </p:spPr>
          <p:txBody>
            <a:bodyPr wrap="none" rtlCol="0">
              <a:spAutoFit/>
            </a:bodyPr>
            <a:lstStyle/>
            <a:p>
              <a:r>
                <a:rPr lang="nl-BE" sz="2400" dirty="0"/>
                <a:t>Wat was moeilijk?</a:t>
              </a:r>
            </a:p>
          </p:txBody>
        </p:sp>
        <p:sp>
          <p:nvSpPr>
            <p:cNvPr id="27" name="TextBox 19">
              <a:extLst>
                <a:ext uri="{FF2B5EF4-FFF2-40B4-BE49-F238E27FC236}">
                  <a16:creationId xmlns:a16="http://schemas.microsoft.com/office/drawing/2014/main" id="{3AA4011E-650F-4785-AD45-EA662159426F}"/>
                </a:ext>
              </a:extLst>
            </p:cNvPr>
            <p:cNvSpPr txBox="1"/>
            <p:nvPr/>
          </p:nvSpPr>
          <p:spPr>
            <a:xfrm>
              <a:off x="-2957733" y="2252017"/>
              <a:ext cx="2958823" cy="461665"/>
            </a:xfrm>
            <a:prstGeom prst="rect">
              <a:avLst/>
            </a:prstGeom>
            <a:noFill/>
            <a:effectLst/>
          </p:spPr>
          <p:txBody>
            <a:bodyPr wrap="none" rtlCol="0">
              <a:spAutoFit/>
            </a:bodyPr>
            <a:lstStyle/>
            <a:p>
              <a:r>
                <a:rPr lang="nl-BE" sz="2400" dirty="0"/>
                <a:t>Mogelijke oplossingen</a:t>
              </a:r>
            </a:p>
          </p:txBody>
        </p:sp>
        <p:cxnSp>
          <p:nvCxnSpPr>
            <p:cNvPr id="28" name="Straight Connector 20">
              <a:extLst>
                <a:ext uri="{FF2B5EF4-FFF2-40B4-BE49-F238E27FC236}">
                  <a16:creationId xmlns:a16="http://schemas.microsoft.com/office/drawing/2014/main" id="{19E7D2C4-8F84-4BD2-8A6B-79CD4F27D764}"/>
                </a:ext>
              </a:extLst>
            </p:cNvPr>
            <p:cNvCxnSpPr>
              <a:cxnSpLocks/>
            </p:cNvCxnSpPr>
            <p:nvPr/>
          </p:nvCxnSpPr>
          <p:spPr>
            <a:xfrm>
              <a:off x="-2957731" y="1981200"/>
              <a:ext cx="0" cy="901700"/>
            </a:xfrm>
            <a:prstGeom prst="line">
              <a:avLst/>
            </a:prstGeom>
            <a:ln w="12700" cmpd="sng">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pic>
        <p:nvPicPr>
          <p:cNvPr id="14" name="Picture 7">
            <a:extLst>
              <a:ext uri="{FF2B5EF4-FFF2-40B4-BE49-F238E27FC236}">
                <a16:creationId xmlns:a16="http://schemas.microsoft.com/office/drawing/2014/main" id="{BC551A51-B665-4A8E-B0AE-2B3A5951D71A}"/>
              </a:ext>
            </a:extLst>
          </p:cNvPr>
          <p:cNvPicPr>
            <a:picLocks noChangeAspect="1"/>
          </p:cNvPicPr>
          <p:nvPr/>
        </p:nvPicPr>
        <p:blipFill rotWithShape="1">
          <a:blip r:embed="rId7">
            <a:extLst>
              <a:ext uri="{28A0092B-C50C-407E-A947-70E740481C1C}">
                <a14:useLocalDpi xmlns:a14="http://schemas.microsoft.com/office/drawing/2010/main" val="0"/>
              </a:ext>
            </a:extLst>
          </a:blip>
          <a:srcRect l="10994" t="5283" r="6880" b="5776"/>
          <a:stretch/>
        </p:blipFill>
        <p:spPr>
          <a:xfrm rot="5400000">
            <a:off x="3211293" y="2732209"/>
            <a:ext cx="2721414" cy="4167834"/>
          </a:xfrm>
          <a:prstGeom prst="rect">
            <a:avLst/>
          </a:prstGeom>
          <a:ln w="6350">
            <a:solidFill>
              <a:schemeClr val="tx1">
                <a:lumMod val="50000"/>
                <a:lumOff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58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Afbeelding 18">
            <a:extLst>
              <a:ext uri="{FF2B5EF4-FFF2-40B4-BE49-F238E27FC236}">
                <a16:creationId xmlns:a16="http://schemas.microsoft.com/office/drawing/2014/main" id="{E623A04A-8220-4E50-A7A9-B25D10D7A9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396" y="1574447"/>
            <a:ext cx="3755687" cy="3210168"/>
          </a:xfrm>
          <a:prstGeom prst="rect">
            <a:avLst/>
          </a:prstGeom>
        </p:spPr>
      </p:pic>
      <p:sp>
        <p:nvSpPr>
          <p:cNvPr id="6" name="Title 5">
            <a:extLst>
              <a:ext uri="{FF2B5EF4-FFF2-40B4-BE49-F238E27FC236}">
                <a16:creationId xmlns:a16="http://schemas.microsoft.com/office/drawing/2014/main" id="{BB9077B7-321D-4D7B-A901-C26E56812079}"/>
              </a:ext>
            </a:extLst>
          </p:cNvPr>
          <p:cNvSpPr>
            <a:spLocks noGrp="1"/>
          </p:cNvSpPr>
          <p:nvPr>
            <p:ph type="title"/>
          </p:nvPr>
        </p:nvSpPr>
        <p:spPr>
          <a:xfrm>
            <a:off x="1291904" y="286605"/>
            <a:ext cx="7074855" cy="980134"/>
          </a:xfrm>
        </p:spPr>
        <p:txBody>
          <a:bodyPr/>
          <a:lstStyle/>
          <a:p>
            <a:r>
              <a:rPr lang="nl-BE" b="1" dirty="0"/>
              <a:t>Pas de interactie aan</a:t>
            </a:r>
          </a:p>
        </p:txBody>
      </p:sp>
      <p:sp>
        <p:nvSpPr>
          <p:cNvPr id="8" name="Rectangle 7"/>
          <p:cNvSpPr/>
          <p:nvPr/>
        </p:nvSpPr>
        <p:spPr>
          <a:xfrm>
            <a:off x="220080" y="4881328"/>
            <a:ext cx="3798718" cy="1246495"/>
          </a:xfrm>
          <a:prstGeom prst="rect">
            <a:avLst/>
          </a:prstGeom>
        </p:spPr>
        <p:txBody>
          <a:bodyPr wrap="square">
            <a:spAutoFit/>
          </a:bodyPr>
          <a:lstStyle/>
          <a:p>
            <a:pPr algn="ctr"/>
            <a:r>
              <a:rPr lang="nl-BE" i="1" dirty="0"/>
              <a:t>Hou je kind betrokken en laat het plezier beleven terwijl het ondertussen nieuwe vaardigheden leert</a:t>
            </a:r>
            <a:endParaRPr lang="nl-BE" dirty="0"/>
          </a:p>
          <a:p>
            <a:pPr algn="ctr"/>
            <a:endParaRPr lang="en-US" sz="2100" dirty="0"/>
          </a:p>
        </p:txBody>
      </p:sp>
      <p:grpSp>
        <p:nvGrpSpPr>
          <p:cNvPr id="3" name="Group 2">
            <a:extLst>
              <a:ext uri="{FF2B5EF4-FFF2-40B4-BE49-F238E27FC236}">
                <a16:creationId xmlns:a16="http://schemas.microsoft.com/office/drawing/2014/main" id="{7E5A977E-17D1-4631-987D-C4B5BF979DBA}"/>
              </a:ext>
            </a:extLst>
          </p:cNvPr>
          <p:cNvGrpSpPr/>
          <p:nvPr/>
        </p:nvGrpSpPr>
        <p:grpSpPr>
          <a:xfrm>
            <a:off x="4407693" y="4186885"/>
            <a:ext cx="4151223" cy="866781"/>
            <a:chOff x="4413421" y="4183192"/>
            <a:chExt cx="3674169" cy="866781"/>
          </a:xfrm>
        </p:grpSpPr>
        <p:sp>
          <p:nvSpPr>
            <p:cNvPr id="13" name="Rectangle 12">
              <a:extLst>
                <a:ext uri="{FF2B5EF4-FFF2-40B4-BE49-F238E27FC236}">
                  <a16:creationId xmlns:a16="http://schemas.microsoft.com/office/drawing/2014/main" id="{D5E1F300-52D2-4EC9-BE4F-E7B58BA54298}"/>
                </a:ext>
              </a:extLst>
            </p:cNvPr>
            <p:cNvSpPr/>
            <p:nvPr/>
          </p:nvSpPr>
          <p:spPr>
            <a:xfrm>
              <a:off x="4413421" y="4183192"/>
              <a:ext cx="3674169" cy="866781"/>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n>
                  <a:solidFill>
                    <a:schemeClr val="tx1"/>
                  </a:solidFill>
                </a:ln>
              </a:endParaRPr>
            </a:p>
          </p:txBody>
        </p:sp>
        <p:sp>
          <p:nvSpPr>
            <p:cNvPr id="14" name="TextBox 13">
              <a:extLst>
                <a:ext uri="{FF2B5EF4-FFF2-40B4-BE49-F238E27FC236}">
                  <a16:creationId xmlns:a16="http://schemas.microsoft.com/office/drawing/2014/main" id="{76E913B2-41F4-4BFF-85B8-BCAE90488A4D}"/>
                </a:ext>
              </a:extLst>
            </p:cNvPr>
            <p:cNvSpPr txBox="1"/>
            <p:nvPr/>
          </p:nvSpPr>
          <p:spPr>
            <a:xfrm>
              <a:off x="4644831" y="4201085"/>
              <a:ext cx="3442759" cy="738664"/>
            </a:xfrm>
            <a:prstGeom prst="rect">
              <a:avLst/>
            </a:prstGeom>
            <a:noFill/>
          </p:spPr>
          <p:txBody>
            <a:bodyPr wrap="square" rtlCol="0">
              <a:spAutoFit/>
            </a:bodyPr>
            <a:lstStyle/>
            <a:p>
              <a:r>
                <a:rPr lang="nl-NL" sz="1400" dirty="0">
                  <a:latin typeface="Malgun Gothic" panose="020B0503020000020004" pitchFamily="34" charset="-127"/>
                  <a:ea typeface="Malgun Gothic" panose="020B0503020000020004" pitchFamily="34" charset="-127"/>
                </a:rPr>
                <a:t>Gebruiken tijdens bijna alle interacties om je kind te helpen betrokken te zijn op jou en de activiteit. </a:t>
              </a:r>
              <a:endParaRPr lang="en-US" sz="1400" dirty="0"/>
            </a:p>
          </p:txBody>
        </p:sp>
      </p:grpSp>
      <p:grpSp>
        <p:nvGrpSpPr>
          <p:cNvPr id="4" name="Group 3">
            <a:extLst>
              <a:ext uri="{FF2B5EF4-FFF2-40B4-BE49-F238E27FC236}">
                <a16:creationId xmlns:a16="http://schemas.microsoft.com/office/drawing/2014/main" id="{88D88C5F-7F2F-41CD-B75A-F5B3AFEBAC6D}"/>
              </a:ext>
            </a:extLst>
          </p:cNvPr>
          <p:cNvGrpSpPr/>
          <p:nvPr/>
        </p:nvGrpSpPr>
        <p:grpSpPr>
          <a:xfrm>
            <a:off x="3934481" y="2971604"/>
            <a:ext cx="4547668" cy="1029659"/>
            <a:chOff x="3934481" y="2971604"/>
            <a:chExt cx="3708553" cy="1029659"/>
          </a:xfrm>
        </p:grpSpPr>
        <p:sp>
          <p:nvSpPr>
            <p:cNvPr id="18" name="Rectangle 17">
              <a:extLst>
                <a:ext uri="{FF2B5EF4-FFF2-40B4-BE49-F238E27FC236}">
                  <a16:creationId xmlns:a16="http://schemas.microsoft.com/office/drawing/2014/main" id="{09CE7AA9-B79D-457A-A94B-DB75F5AAD6D2}"/>
                </a:ext>
              </a:extLst>
            </p:cNvPr>
            <p:cNvSpPr/>
            <p:nvPr/>
          </p:nvSpPr>
          <p:spPr>
            <a:xfrm>
              <a:off x="3934481" y="2971604"/>
              <a:ext cx="3708553" cy="881821"/>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22" name="TextBox 21">
              <a:extLst>
                <a:ext uri="{FF2B5EF4-FFF2-40B4-BE49-F238E27FC236}">
                  <a16:creationId xmlns:a16="http://schemas.microsoft.com/office/drawing/2014/main" id="{634BAE68-0A6D-481F-9B17-F536DB912BE8}"/>
                </a:ext>
              </a:extLst>
            </p:cNvPr>
            <p:cNvSpPr txBox="1"/>
            <p:nvPr/>
          </p:nvSpPr>
          <p:spPr>
            <a:xfrm>
              <a:off x="4183756" y="3047156"/>
              <a:ext cx="3459278" cy="954107"/>
            </a:xfrm>
            <a:prstGeom prst="rect">
              <a:avLst/>
            </a:prstGeom>
            <a:noFill/>
          </p:spPr>
          <p:txBody>
            <a:bodyPr wrap="square" rtlCol="0">
              <a:spAutoFit/>
            </a:bodyPr>
            <a:lstStyle/>
            <a:p>
              <a:r>
                <a:rPr lang="nl-NL" sz="1400" dirty="0">
                  <a:latin typeface="Malgun Gothic" panose="020B0503020000020004" pitchFamily="34" charset="-127"/>
                  <a:ea typeface="Malgun Gothic" panose="020B0503020000020004" pitchFamily="34" charset="-127"/>
                </a:rPr>
                <a:t>Gebruiken gedurende ongeveer 2/3 van je interacties om je kind te helpen initiatief te nemen of om de aandacht van je kind te trekken.</a:t>
              </a:r>
              <a:endParaRPr lang="en-US" sz="1600" dirty="0"/>
            </a:p>
          </p:txBody>
        </p:sp>
      </p:grpSp>
      <p:grpSp>
        <p:nvGrpSpPr>
          <p:cNvPr id="24" name="Group 23">
            <a:extLst>
              <a:ext uri="{FF2B5EF4-FFF2-40B4-BE49-F238E27FC236}">
                <a16:creationId xmlns:a16="http://schemas.microsoft.com/office/drawing/2014/main" id="{51602831-F668-4910-AB28-15BA37A08E58}"/>
              </a:ext>
            </a:extLst>
          </p:cNvPr>
          <p:cNvGrpSpPr/>
          <p:nvPr/>
        </p:nvGrpSpPr>
        <p:grpSpPr>
          <a:xfrm>
            <a:off x="3374152" y="1766571"/>
            <a:ext cx="4193597" cy="872884"/>
            <a:chOff x="5699325" y="4648200"/>
            <a:chExt cx="5010508" cy="1247675"/>
          </a:xfrm>
        </p:grpSpPr>
        <p:sp>
          <p:nvSpPr>
            <p:cNvPr id="26" name="Rectangle 25">
              <a:extLst>
                <a:ext uri="{FF2B5EF4-FFF2-40B4-BE49-F238E27FC236}">
                  <a16:creationId xmlns:a16="http://schemas.microsoft.com/office/drawing/2014/main" id="{333EAE0E-082C-4BB8-A139-D95F8F354F59}"/>
                </a:ext>
              </a:extLst>
            </p:cNvPr>
            <p:cNvSpPr/>
            <p:nvPr/>
          </p:nvSpPr>
          <p:spPr>
            <a:xfrm>
              <a:off x="5699325" y="4648200"/>
              <a:ext cx="5010508" cy="124767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n>
                  <a:solidFill>
                    <a:schemeClr val="tx1"/>
                  </a:solidFill>
                </a:ln>
              </a:endParaRPr>
            </a:p>
          </p:txBody>
        </p:sp>
        <p:sp>
          <p:nvSpPr>
            <p:cNvPr id="27" name="TextBox 26">
              <a:extLst>
                <a:ext uri="{FF2B5EF4-FFF2-40B4-BE49-F238E27FC236}">
                  <a16:creationId xmlns:a16="http://schemas.microsoft.com/office/drawing/2014/main" id="{4432A700-47EA-43E2-8C30-2229FC8CA64E}"/>
                </a:ext>
              </a:extLst>
            </p:cNvPr>
            <p:cNvSpPr txBox="1"/>
            <p:nvPr/>
          </p:nvSpPr>
          <p:spPr>
            <a:xfrm>
              <a:off x="6165073" y="4751458"/>
              <a:ext cx="4430977" cy="1055824"/>
            </a:xfrm>
            <a:prstGeom prst="rect">
              <a:avLst/>
            </a:prstGeom>
            <a:noFill/>
          </p:spPr>
          <p:txBody>
            <a:bodyPr wrap="square" rtlCol="0">
              <a:spAutoFit/>
            </a:bodyPr>
            <a:lstStyle/>
            <a:p>
              <a:r>
                <a:rPr lang="nl-NL" sz="1400" dirty="0">
                  <a:latin typeface="Malgun Gothic" panose="020B0503020000020004" pitchFamily="34" charset="-127"/>
                  <a:ea typeface="Malgun Gothic" panose="020B0503020000020004" pitchFamily="34" charset="-127"/>
                </a:rPr>
                <a:t>Gebruiken gedurende ongeveer 1/3 van je interacties om je kind nieuwe sociale communicatievaardigheden te leren.</a:t>
              </a:r>
              <a:endParaRPr lang="en-US" sz="1400" dirty="0"/>
            </a:p>
          </p:txBody>
        </p:sp>
      </p:grpSp>
      <p:pic>
        <p:nvPicPr>
          <p:cNvPr id="12" name="Picture 11"/>
          <p:cNvPicPr>
            <a:picLocks noChangeAspect="1"/>
          </p:cNvPicPr>
          <p:nvPr/>
        </p:nvPicPr>
        <p:blipFill>
          <a:blip r:embed="rId4"/>
          <a:stretch>
            <a:fillRect/>
          </a:stretch>
        </p:blipFill>
        <p:spPr>
          <a:xfrm>
            <a:off x="3092886" y="1442286"/>
            <a:ext cx="618750" cy="630000"/>
          </a:xfrm>
          <a:prstGeom prst="rect">
            <a:avLst/>
          </a:prstGeom>
        </p:spPr>
      </p:pic>
      <p:pic>
        <p:nvPicPr>
          <p:cNvPr id="15" name="Picture 14"/>
          <p:cNvPicPr>
            <a:picLocks noChangeAspect="1"/>
          </p:cNvPicPr>
          <p:nvPr/>
        </p:nvPicPr>
        <p:blipFill>
          <a:blip r:embed="rId5"/>
          <a:stretch>
            <a:fillRect/>
          </a:stretch>
        </p:blipFill>
        <p:spPr>
          <a:xfrm>
            <a:off x="3619481" y="2732760"/>
            <a:ext cx="630000" cy="618750"/>
          </a:xfrm>
          <a:prstGeom prst="rect">
            <a:avLst/>
          </a:prstGeom>
        </p:spPr>
      </p:pic>
      <p:pic>
        <p:nvPicPr>
          <p:cNvPr id="20" name="Picture 19"/>
          <p:cNvPicPr>
            <a:picLocks noChangeAspect="1"/>
          </p:cNvPicPr>
          <p:nvPr/>
        </p:nvPicPr>
        <p:blipFill>
          <a:blip r:embed="rId6"/>
          <a:stretch>
            <a:fillRect/>
          </a:stretch>
        </p:blipFill>
        <p:spPr>
          <a:xfrm>
            <a:off x="4098421" y="3928714"/>
            <a:ext cx="630000" cy="630000"/>
          </a:xfrm>
          <a:prstGeom prst="rect">
            <a:avLst/>
          </a:prstGeom>
        </p:spPr>
      </p:pic>
      <p:pic>
        <p:nvPicPr>
          <p:cNvPr id="21" name="Graphic 20">
            <a:extLst>
              <a:ext uri="{FF2B5EF4-FFF2-40B4-BE49-F238E27FC236}">
                <a16:creationId xmlns:a16="http://schemas.microsoft.com/office/drawing/2014/main" id="{20331E25-267A-4643-93DF-DCB94A9AA6B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18433" y="149510"/>
            <a:ext cx="664876" cy="594359"/>
          </a:xfrm>
          <a:prstGeom prst="rect">
            <a:avLst/>
          </a:prstGeom>
        </p:spPr>
      </p:pic>
    </p:spTree>
    <p:extLst>
      <p:ext uri="{BB962C8B-B14F-4D97-AF65-F5344CB8AC3E}">
        <p14:creationId xmlns:p14="http://schemas.microsoft.com/office/powerpoint/2010/main" val="278747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BB833E-A856-4F9B-B1C8-ED4DE191CF31}"/>
              </a:ext>
            </a:extLst>
          </p:cNvPr>
          <p:cNvSpPr/>
          <p:nvPr/>
        </p:nvSpPr>
        <p:spPr>
          <a:xfrm flipV="1">
            <a:off x="1" y="-4"/>
            <a:ext cx="4571999" cy="3228975"/>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latin typeface="Arial Black" panose="020B0A04020102020204" pitchFamily="34" charset="0"/>
            </a:endParaRPr>
          </a:p>
        </p:txBody>
      </p:sp>
      <p:sp>
        <p:nvSpPr>
          <p:cNvPr id="7" name="TextBox 6">
            <a:extLst>
              <a:ext uri="{FF2B5EF4-FFF2-40B4-BE49-F238E27FC236}">
                <a16:creationId xmlns:a16="http://schemas.microsoft.com/office/drawing/2014/main" id="{D1FBEBCE-1959-4DBA-9FC5-5BFB37669E44}"/>
              </a:ext>
            </a:extLst>
          </p:cNvPr>
          <p:cNvSpPr txBox="1"/>
          <p:nvPr/>
        </p:nvSpPr>
        <p:spPr>
          <a:xfrm>
            <a:off x="143196" y="687101"/>
            <a:ext cx="4270161" cy="1077218"/>
          </a:xfrm>
          <a:prstGeom prst="rect">
            <a:avLst/>
          </a:prstGeom>
          <a:noFill/>
        </p:spPr>
        <p:txBody>
          <a:bodyPr wrap="square" rtlCol="0">
            <a:spAutoFit/>
          </a:bodyPr>
          <a:lstStyle/>
          <a:p>
            <a:r>
              <a:rPr lang="nl-BE" sz="3200" i="1" dirty="0">
                <a:solidFill>
                  <a:schemeClr val="accent1"/>
                </a:solidFill>
                <a:latin typeface="Arial Black" panose="020B0A04020102020204" pitchFamily="34" charset="0"/>
              </a:rPr>
              <a:t>Pas de interactie aan</a:t>
            </a:r>
          </a:p>
        </p:txBody>
      </p:sp>
      <p:sp>
        <p:nvSpPr>
          <p:cNvPr id="6" name="Content Placeholder 5"/>
          <p:cNvSpPr txBox="1">
            <a:spLocks/>
          </p:cNvSpPr>
          <p:nvPr/>
        </p:nvSpPr>
        <p:spPr>
          <a:xfrm>
            <a:off x="221644" y="1918899"/>
            <a:ext cx="4350356" cy="1043527"/>
          </a:xfrm>
          <a:prstGeom prst="rect">
            <a:avLst/>
          </a:prstGeom>
          <a:noFill/>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BE" sz="2401" dirty="0">
                <a:latin typeface="Malgun Gothic" panose="020B0503020000020004" pitchFamily="34" charset="-127"/>
                <a:ea typeface="Malgun Gothic" panose="020B0503020000020004" pitchFamily="34" charset="-127"/>
              </a:rPr>
              <a:t>Hou je kind betrokken en laat het leren doorheen de dag</a:t>
            </a:r>
          </a:p>
        </p:txBody>
      </p:sp>
      <p:pic>
        <p:nvPicPr>
          <p:cNvPr id="4" name="Picture 3">
            <a:extLst>
              <a:ext uri="{FF2B5EF4-FFF2-40B4-BE49-F238E27FC236}">
                <a16:creationId xmlns:a16="http://schemas.microsoft.com/office/drawing/2014/main" id="{9E9F57F1-DF17-43CD-8DEB-5B0926547C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966"/>
          <a:stretch/>
        </p:blipFill>
        <p:spPr>
          <a:xfrm>
            <a:off x="4572000" y="3228971"/>
            <a:ext cx="4572000" cy="3043242"/>
          </a:xfrm>
          <a:prstGeom prst="rect">
            <a:avLst/>
          </a:prstGeom>
          <a:effectLst>
            <a:outerShdw blurRad="50800" dist="38100" dir="2700000" algn="tl" rotWithShape="0">
              <a:prstClr val="black">
                <a:alpha val="40000"/>
              </a:prstClr>
            </a:outerShdw>
          </a:effectLst>
        </p:spPr>
      </p:pic>
      <p:grpSp>
        <p:nvGrpSpPr>
          <p:cNvPr id="2" name="Group 1">
            <a:extLst>
              <a:ext uri="{FF2B5EF4-FFF2-40B4-BE49-F238E27FC236}">
                <a16:creationId xmlns:a16="http://schemas.microsoft.com/office/drawing/2014/main" id="{646CD5E4-E92D-454D-BA17-ED04E8105CF8}"/>
              </a:ext>
            </a:extLst>
          </p:cNvPr>
          <p:cNvGrpSpPr/>
          <p:nvPr/>
        </p:nvGrpSpPr>
        <p:grpSpPr>
          <a:xfrm>
            <a:off x="4984364" y="911010"/>
            <a:ext cx="3747272" cy="1710637"/>
            <a:chOff x="4984364" y="911010"/>
            <a:chExt cx="3747272" cy="1710637"/>
          </a:xfrm>
        </p:grpSpPr>
        <p:sp>
          <p:nvSpPr>
            <p:cNvPr id="20" name="Rectangle 19"/>
            <p:cNvSpPr/>
            <p:nvPr/>
          </p:nvSpPr>
          <p:spPr>
            <a:xfrm>
              <a:off x="5100600" y="1226545"/>
              <a:ext cx="617983" cy="617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86BB14A3-DDFB-4335-B098-A662212E038E}"/>
                </a:ext>
              </a:extLst>
            </p:cNvPr>
            <p:cNvSpPr/>
            <p:nvPr/>
          </p:nvSpPr>
          <p:spPr>
            <a:xfrm>
              <a:off x="5175229" y="1134203"/>
              <a:ext cx="3556407" cy="134157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FEF13C3-458A-4024-B40B-D1A56A01E6D4}"/>
                </a:ext>
              </a:extLst>
            </p:cNvPr>
            <p:cNvSpPr txBox="1"/>
            <p:nvPr/>
          </p:nvSpPr>
          <p:spPr>
            <a:xfrm>
              <a:off x="5510819" y="1421318"/>
              <a:ext cx="3187455" cy="1200329"/>
            </a:xfrm>
            <a:prstGeom prst="rect">
              <a:avLst/>
            </a:prstGeom>
            <a:noFill/>
          </p:spPr>
          <p:txBody>
            <a:bodyPr wrap="square" rtlCol="0">
              <a:spAutoFit/>
            </a:bodyPr>
            <a:lstStyle/>
            <a:p>
              <a:r>
                <a:rPr lang="nl-BE" sz="2400" dirty="0"/>
                <a:t>Generalisatie van vaardigheden</a:t>
              </a:r>
            </a:p>
            <a:p>
              <a:pPr>
                <a:spcAft>
                  <a:spcPts val="600"/>
                </a:spcAft>
              </a:pPr>
              <a:endParaRPr lang="en-US" sz="2400" dirty="0"/>
            </a:p>
          </p:txBody>
        </p:sp>
        <p:pic>
          <p:nvPicPr>
            <p:cNvPr id="10" name="Graphic 9">
              <a:extLst>
                <a:ext uri="{FF2B5EF4-FFF2-40B4-BE49-F238E27FC236}">
                  <a16:creationId xmlns:a16="http://schemas.microsoft.com/office/drawing/2014/main" id="{AB3E7DCF-3BDE-47F3-9FE3-6AF14E8E03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4364" y="911010"/>
              <a:ext cx="621573" cy="586055"/>
            </a:xfrm>
            <a:prstGeom prst="rect">
              <a:avLst/>
            </a:prstGeom>
          </p:spPr>
        </p:pic>
      </p:grpSp>
      <p:grpSp>
        <p:nvGrpSpPr>
          <p:cNvPr id="16" name="Group 15">
            <a:extLst>
              <a:ext uri="{FF2B5EF4-FFF2-40B4-BE49-F238E27FC236}">
                <a16:creationId xmlns:a16="http://schemas.microsoft.com/office/drawing/2014/main" id="{33460384-CD23-4510-9AA7-A2AEA35EB080}"/>
              </a:ext>
            </a:extLst>
          </p:cNvPr>
          <p:cNvGrpSpPr/>
          <p:nvPr/>
        </p:nvGrpSpPr>
        <p:grpSpPr>
          <a:xfrm>
            <a:off x="397857" y="4056506"/>
            <a:ext cx="4424275" cy="1190340"/>
            <a:chOff x="590846" y="303442"/>
            <a:chExt cx="4525038" cy="1121613"/>
          </a:xfrm>
        </p:grpSpPr>
        <p:sp>
          <p:nvSpPr>
            <p:cNvPr id="17" name="TextBox 16">
              <a:extLst>
                <a:ext uri="{FF2B5EF4-FFF2-40B4-BE49-F238E27FC236}">
                  <a16:creationId xmlns:a16="http://schemas.microsoft.com/office/drawing/2014/main" id="{270E9E55-71CD-493A-82E4-86284A996D53}"/>
                </a:ext>
              </a:extLst>
            </p:cNvPr>
            <p:cNvSpPr txBox="1"/>
            <p:nvPr/>
          </p:nvSpPr>
          <p:spPr>
            <a:xfrm>
              <a:off x="590846" y="642038"/>
              <a:ext cx="4135970" cy="783017"/>
            </a:xfrm>
            <a:prstGeom prst="rect">
              <a:avLst/>
            </a:prstGeom>
            <a:noFill/>
          </p:spPr>
          <p:txBody>
            <a:bodyPr wrap="square" rtlCol="0">
              <a:spAutoFit/>
            </a:bodyPr>
            <a:lstStyle/>
            <a:p>
              <a:pPr marL="257244" indent="-257244">
                <a:buFont typeface="Wingdings" panose="05000000000000000000" pitchFamily="2" charset="2"/>
                <a:buChar char="§"/>
              </a:pPr>
              <a:r>
                <a:rPr lang="nl-BE" sz="2400" dirty="0"/>
                <a:t>Je wat extra tijd kan toevoegen</a:t>
              </a:r>
            </a:p>
          </p:txBody>
        </p:sp>
        <p:sp>
          <p:nvSpPr>
            <p:cNvPr id="18" name="TextBox 17">
              <a:extLst>
                <a:ext uri="{FF2B5EF4-FFF2-40B4-BE49-F238E27FC236}">
                  <a16:creationId xmlns:a16="http://schemas.microsoft.com/office/drawing/2014/main" id="{22593F47-ADEB-4AE5-A57D-A6B0ECC7D876}"/>
                </a:ext>
              </a:extLst>
            </p:cNvPr>
            <p:cNvSpPr txBox="1"/>
            <p:nvPr/>
          </p:nvSpPr>
          <p:spPr>
            <a:xfrm>
              <a:off x="696285" y="303442"/>
              <a:ext cx="4419599" cy="391508"/>
            </a:xfrm>
            <a:prstGeom prst="rect">
              <a:avLst/>
            </a:prstGeom>
            <a:noFill/>
          </p:spPr>
          <p:txBody>
            <a:bodyPr wrap="square" rtlCol="0">
              <a:spAutoFit/>
            </a:bodyPr>
            <a:lstStyle/>
            <a:p>
              <a:r>
                <a:rPr lang="nl-BE" sz="2100" dirty="0">
                  <a:latin typeface="Arial Black" panose="020B0A04020102020204" pitchFamily="34" charset="0"/>
                </a:rPr>
                <a:t>Nuttig als . . . </a:t>
              </a:r>
            </a:p>
          </p:txBody>
        </p:sp>
      </p:grpSp>
      <p:pic>
        <p:nvPicPr>
          <p:cNvPr id="15" name="Graphic 14">
            <a:extLst>
              <a:ext uri="{FF2B5EF4-FFF2-40B4-BE49-F238E27FC236}">
                <a16:creationId xmlns:a16="http://schemas.microsoft.com/office/drawing/2014/main" id="{3BE2169C-5811-403D-97A1-36442FD192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18433" y="149510"/>
            <a:ext cx="664876" cy="594359"/>
          </a:xfrm>
          <a:prstGeom prst="rect">
            <a:avLst/>
          </a:prstGeom>
        </p:spPr>
      </p:pic>
    </p:spTree>
    <p:extLst>
      <p:ext uri="{BB962C8B-B14F-4D97-AF65-F5344CB8AC3E}">
        <p14:creationId xmlns:p14="http://schemas.microsoft.com/office/powerpoint/2010/main" val="95302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0F29-25A2-449C-B377-0991705C8A2F}"/>
              </a:ext>
            </a:extLst>
          </p:cNvPr>
          <p:cNvSpPr>
            <a:spLocks noGrp="1"/>
          </p:cNvSpPr>
          <p:nvPr>
            <p:ph type="title"/>
          </p:nvPr>
        </p:nvSpPr>
        <p:spPr>
          <a:xfrm>
            <a:off x="1178350" y="286604"/>
            <a:ext cx="7596940" cy="1027295"/>
          </a:xfrm>
        </p:spPr>
        <p:txBody>
          <a:bodyPr>
            <a:noAutofit/>
          </a:bodyPr>
          <a:lstStyle/>
          <a:p>
            <a:r>
              <a:rPr lang="nl-NL" sz="2400" dirty="0"/>
              <a:t>Hoe de strategieën selecteren en die te baseren op de motivatie en gemoedstoestand van je kind, evenals de activiteit</a:t>
            </a:r>
            <a:endParaRPr lang="en-US" sz="2400" dirty="0">
              <a:solidFill>
                <a:schemeClr val="accent1">
                  <a:lumMod val="50000"/>
                </a:schemeClr>
              </a:solidFill>
            </a:endParaRPr>
          </a:p>
        </p:txBody>
      </p:sp>
      <p:pic>
        <p:nvPicPr>
          <p:cNvPr id="25" name="Graphic 24">
            <a:extLst>
              <a:ext uri="{FF2B5EF4-FFF2-40B4-BE49-F238E27FC236}">
                <a16:creationId xmlns:a16="http://schemas.microsoft.com/office/drawing/2014/main" id="{0DA9DFBD-41C6-456F-B4F0-686242ABBF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3379" y="453708"/>
            <a:ext cx="890675" cy="744663"/>
          </a:xfrm>
          <a:prstGeom prst="rect">
            <a:avLst/>
          </a:prstGeom>
        </p:spPr>
      </p:pic>
      <p:pic>
        <p:nvPicPr>
          <p:cNvPr id="6" name="Graphic 5">
            <a:extLst>
              <a:ext uri="{FF2B5EF4-FFF2-40B4-BE49-F238E27FC236}">
                <a16:creationId xmlns:a16="http://schemas.microsoft.com/office/drawing/2014/main" id="{E8D53BB9-1533-44A8-A232-773B0AB8B6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4232" y="1450028"/>
            <a:ext cx="4876800" cy="4714434"/>
          </a:xfrm>
          <a:prstGeom prst="rect">
            <a:avLst/>
          </a:prstGeom>
        </p:spPr>
      </p:pic>
      <p:pic>
        <p:nvPicPr>
          <p:cNvPr id="7" name="Graphic 6">
            <a:extLst>
              <a:ext uri="{FF2B5EF4-FFF2-40B4-BE49-F238E27FC236}">
                <a16:creationId xmlns:a16="http://schemas.microsoft.com/office/drawing/2014/main" id="{B1B20473-D332-461A-B9E1-CCB774A120F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18433" y="149510"/>
            <a:ext cx="664876" cy="594359"/>
          </a:xfrm>
          <a:prstGeom prst="rect">
            <a:avLst/>
          </a:prstGeom>
        </p:spPr>
      </p:pic>
    </p:spTree>
    <p:extLst>
      <p:ext uri="{BB962C8B-B14F-4D97-AF65-F5344CB8AC3E}">
        <p14:creationId xmlns:p14="http://schemas.microsoft.com/office/powerpoint/2010/main" val="362026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E79FE-88B2-4127-B254-E149973BA953}"/>
              </a:ext>
            </a:extLst>
          </p:cNvPr>
          <p:cNvSpPr>
            <a:spLocks noGrp="1"/>
          </p:cNvSpPr>
          <p:nvPr>
            <p:ph type="title"/>
          </p:nvPr>
        </p:nvSpPr>
        <p:spPr>
          <a:xfrm>
            <a:off x="1297858" y="286604"/>
            <a:ext cx="7068902" cy="968341"/>
          </a:xfrm>
        </p:spPr>
        <p:txBody>
          <a:bodyPr/>
          <a:lstStyle/>
          <a:p>
            <a:r>
              <a:rPr lang="nl-BE" dirty="0"/>
              <a:t>Voorbeelden</a:t>
            </a:r>
          </a:p>
        </p:txBody>
      </p:sp>
      <p:sp>
        <p:nvSpPr>
          <p:cNvPr id="3" name="Content Placeholder 2">
            <a:extLst>
              <a:ext uri="{FF2B5EF4-FFF2-40B4-BE49-F238E27FC236}">
                <a16:creationId xmlns:a16="http://schemas.microsoft.com/office/drawing/2014/main" id="{4707E098-FF58-47D6-931C-6A6F3DF092B8}"/>
              </a:ext>
            </a:extLst>
          </p:cNvPr>
          <p:cNvSpPr>
            <a:spLocks noGrp="1"/>
          </p:cNvSpPr>
          <p:nvPr>
            <p:ph idx="1"/>
          </p:nvPr>
        </p:nvSpPr>
        <p:spPr/>
        <p:txBody>
          <a:bodyPr/>
          <a:lstStyle/>
          <a:p>
            <a:endParaRPr lang="en-US" dirty="0"/>
          </a:p>
        </p:txBody>
      </p:sp>
      <p:pic>
        <p:nvPicPr>
          <p:cNvPr id="4" name="Graphic 3">
            <a:extLst>
              <a:ext uri="{FF2B5EF4-FFF2-40B4-BE49-F238E27FC236}">
                <a16:creationId xmlns:a16="http://schemas.microsoft.com/office/drawing/2014/main" id="{4D333FAA-0303-408E-81FD-52B01CE665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535447"/>
            <a:ext cx="638175" cy="621381"/>
          </a:xfrm>
          <a:prstGeom prst="rect">
            <a:avLst/>
          </a:prstGeom>
        </p:spPr>
      </p:pic>
      <p:pic>
        <p:nvPicPr>
          <p:cNvPr id="7" name="Graphic 6">
            <a:extLst>
              <a:ext uri="{FF2B5EF4-FFF2-40B4-BE49-F238E27FC236}">
                <a16:creationId xmlns:a16="http://schemas.microsoft.com/office/drawing/2014/main" id="{10B9F0D7-7F6E-4CB5-B26D-0E02E918EB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18433" y="149510"/>
            <a:ext cx="664876" cy="594359"/>
          </a:xfrm>
          <a:prstGeom prst="rect">
            <a:avLst/>
          </a:prstGeom>
        </p:spPr>
      </p:pic>
    </p:spTree>
    <p:extLst>
      <p:ext uri="{BB962C8B-B14F-4D97-AF65-F5344CB8AC3E}">
        <p14:creationId xmlns:p14="http://schemas.microsoft.com/office/powerpoint/2010/main" val="3027860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C7EFE6-A3F1-4AF4-9BB1-2623F63066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16506" y="1094910"/>
            <a:ext cx="3540042" cy="4973053"/>
          </a:xfrm>
          <a:prstGeom prst="rect">
            <a:avLst/>
          </a:prstGeom>
        </p:spPr>
      </p:pic>
      <p:pic>
        <p:nvPicPr>
          <p:cNvPr id="25" name="Graphic 24">
            <a:extLst>
              <a:ext uri="{FF2B5EF4-FFF2-40B4-BE49-F238E27FC236}">
                <a16:creationId xmlns:a16="http://schemas.microsoft.com/office/drawing/2014/main" id="{DBDB276D-27EA-4FFD-A059-F4ECBD7E09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7968" y="404111"/>
            <a:ext cx="712206" cy="666746"/>
          </a:xfrm>
          <a:prstGeom prst="rect">
            <a:avLst/>
          </a:prstGeom>
        </p:spPr>
      </p:pic>
      <p:sp>
        <p:nvSpPr>
          <p:cNvPr id="26" name="Title 1">
            <a:extLst>
              <a:ext uri="{FF2B5EF4-FFF2-40B4-BE49-F238E27FC236}">
                <a16:creationId xmlns:a16="http://schemas.microsoft.com/office/drawing/2014/main" id="{333D6EF1-A703-4B2D-9708-1C9223E15F0B}"/>
              </a:ext>
            </a:extLst>
          </p:cNvPr>
          <p:cNvSpPr>
            <a:spLocks noGrp="1"/>
          </p:cNvSpPr>
          <p:nvPr>
            <p:ph type="title" idx="4294967295"/>
          </p:nvPr>
        </p:nvSpPr>
        <p:spPr>
          <a:xfrm>
            <a:off x="1280175" y="80963"/>
            <a:ext cx="7863826" cy="1136650"/>
          </a:xfrm>
          <a:noFill/>
        </p:spPr>
        <p:txBody>
          <a:bodyPr>
            <a:normAutofit/>
          </a:bodyPr>
          <a:lstStyle/>
          <a:p>
            <a:r>
              <a:rPr lang="nl-BE" sz="3200" dirty="0">
                <a:cs typeface="Arial" panose="020B0604020202020204" pitchFamily="34" charset="0"/>
              </a:rPr>
              <a:t>Gebruik van het ImPACT-programma tijdens dagelijkse activiteiten</a:t>
            </a:r>
          </a:p>
        </p:txBody>
      </p:sp>
      <p:pic>
        <p:nvPicPr>
          <p:cNvPr id="7" name="Graphic 6">
            <a:extLst>
              <a:ext uri="{FF2B5EF4-FFF2-40B4-BE49-F238E27FC236}">
                <a16:creationId xmlns:a16="http://schemas.microsoft.com/office/drawing/2014/main" id="{35937586-A6E0-4AE2-A346-F52D205A7B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18433" y="149510"/>
            <a:ext cx="664876" cy="594359"/>
          </a:xfrm>
          <a:prstGeom prst="rect">
            <a:avLst/>
          </a:prstGeom>
        </p:spPr>
      </p:pic>
      <p:pic>
        <p:nvPicPr>
          <p:cNvPr id="4" name="Picture 3">
            <a:extLst>
              <a:ext uri="{FF2B5EF4-FFF2-40B4-BE49-F238E27FC236}">
                <a16:creationId xmlns:a16="http://schemas.microsoft.com/office/drawing/2014/main" id="{395A4017-CC88-4B71-8E4C-4DA77663AC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3500" y="2956235"/>
            <a:ext cx="5332525" cy="1776186"/>
          </a:xfrm>
          <a:prstGeom prst="rect">
            <a:avLst/>
          </a:prstGeom>
        </p:spPr>
      </p:pic>
    </p:spTree>
    <p:extLst>
      <p:ext uri="{BB962C8B-B14F-4D97-AF65-F5344CB8AC3E}">
        <p14:creationId xmlns:p14="http://schemas.microsoft.com/office/powerpoint/2010/main" val="2762766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4C03-C5D6-4B5F-89A4-1AF37DD24008}"/>
              </a:ext>
            </a:extLst>
          </p:cNvPr>
          <p:cNvSpPr>
            <a:spLocks noGrp="1"/>
          </p:cNvSpPr>
          <p:nvPr>
            <p:ph type="title"/>
          </p:nvPr>
        </p:nvSpPr>
        <p:spPr>
          <a:xfrm>
            <a:off x="1178350" y="286605"/>
            <a:ext cx="7188409" cy="1078950"/>
          </a:xfrm>
        </p:spPr>
        <p:txBody>
          <a:bodyPr/>
          <a:lstStyle/>
          <a:p>
            <a:r>
              <a:rPr lang="nl-BE" dirty="0"/>
              <a:t>Bespreking</a:t>
            </a:r>
          </a:p>
        </p:txBody>
      </p:sp>
      <p:pic>
        <p:nvPicPr>
          <p:cNvPr id="4" name="Graphic 3">
            <a:extLst>
              <a:ext uri="{FF2B5EF4-FFF2-40B4-BE49-F238E27FC236}">
                <a16:creationId xmlns:a16="http://schemas.microsoft.com/office/drawing/2014/main" id="{47CC1B17-156A-44D1-8F40-6FEF143085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5766" y="504550"/>
            <a:ext cx="742950" cy="776720"/>
          </a:xfrm>
          <a:prstGeom prst="rect">
            <a:avLst/>
          </a:prstGeom>
        </p:spPr>
      </p:pic>
      <p:grpSp>
        <p:nvGrpSpPr>
          <p:cNvPr id="3" name="Group 2">
            <a:extLst>
              <a:ext uri="{FF2B5EF4-FFF2-40B4-BE49-F238E27FC236}">
                <a16:creationId xmlns:a16="http://schemas.microsoft.com/office/drawing/2014/main" id="{185CC6FD-3F5E-4CA2-B633-E58D27A5F4F0}"/>
              </a:ext>
            </a:extLst>
          </p:cNvPr>
          <p:cNvGrpSpPr/>
          <p:nvPr/>
        </p:nvGrpSpPr>
        <p:grpSpPr>
          <a:xfrm>
            <a:off x="572417" y="1874108"/>
            <a:ext cx="4333627" cy="1705501"/>
            <a:chOff x="572417" y="1874109"/>
            <a:chExt cx="4333627" cy="1517337"/>
          </a:xfrm>
        </p:grpSpPr>
        <p:sp>
          <p:nvSpPr>
            <p:cNvPr id="26" name="Rectangle 25">
              <a:extLst>
                <a:ext uri="{FF2B5EF4-FFF2-40B4-BE49-F238E27FC236}">
                  <a16:creationId xmlns:a16="http://schemas.microsoft.com/office/drawing/2014/main" id="{2E759E66-EE7A-4F66-A2E3-D9C5BB6AEB44}"/>
                </a:ext>
              </a:extLst>
            </p:cNvPr>
            <p:cNvSpPr/>
            <p:nvPr/>
          </p:nvSpPr>
          <p:spPr>
            <a:xfrm>
              <a:off x="911831" y="2132517"/>
              <a:ext cx="3994213" cy="1258929"/>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2" name="Group 21">
              <a:extLst>
                <a:ext uri="{FF2B5EF4-FFF2-40B4-BE49-F238E27FC236}">
                  <a16:creationId xmlns:a16="http://schemas.microsoft.com/office/drawing/2014/main" id="{4B5ED585-65EE-4218-9DFD-F177E10DC5B1}"/>
                </a:ext>
              </a:extLst>
            </p:cNvPr>
            <p:cNvGrpSpPr/>
            <p:nvPr/>
          </p:nvGrpSpPr>
          <p:grpSpPr>
            <a:xfrm>
              <a:off x="572417" y="1874109"/>
              <a:ext cx="678828" cy="639519"/>
              <a:chOff x="-990600" y="1628083"/>
              <a:chExt cx="495300" cy="495992"/>
            </a:xfrm>
          </p:grpSpPr>
          <p:sp>
            <p:nvSpPr>
              <p:cNvPr id="20" name="Rectangle 19">
                <a:extLst>
                  <a:ext uri="{FF2B5EF4-FFF2-40B4-BE49-F238E27FC236}">
                    <a16:creationId xmlns:a16="http://schemas.microsoft.com/office/drawing/2014/main" id="{35C66835-7DC7-41AC-B9E5-355A6DF5F16A}"/>
                  </a:ext>
                </a:extLst>
              </p:cNvPr>
              <p:cNvSpPr/>
              <p:nvPr/>
            </p:nvSpPr>
            <p:spPr>
              <a:xfrm>
                <a:off x="-990600" y="1628083"/>
                <a:ext cx="495300" cy="495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60C5540A-2E71-4E9E-BC92-1DF0E4A37B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7444" y="1642902"/>
                <a:ext cx="333375" cy="400050"/>
              </a:xfrm>
              <a:prstGeom prst="rect">
                <a:avLst/>
              </a:prstGeom>
            </p:spPr>
          </p:pic>
        </p:grpSp>
        <p:sp>
          <p:nvSpPr>
            <p:cNvPr id="11" name="Rectangle 10">
              <a:extLst>
                <a:ext uri="{FF2B5EF4-FFF2-40B4-BE49-F238E27FC236}">
                  <a16:creationId xmlns:a16="http://schemas.microsoft.com/office/drawing/2014/main" id="{E0C0EFB9-7032-477D-AB4E-709A7FC9B7F0}"/>
                </a:ext>
              </a:extLst>
            </p:cNvPr>
            <p:cNvSpPr/>
            <p:nvPr/>
          </p:nvSpPr>
          <p:spPr>
            <a:xfrm>
              <a:off x="1012825" y="2193868"/>
              <a:ext cx="3722045"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100" dirty="0">
                  <a:solidFill>
                    <a:schemeClr val="tx1"/>
                  </a:solidFill>
                  <a:latin typeface="Arial" panose="020B0604020202020204" pitchFamily="34" charset="0"/>
                  <a:cs typeface="Arial" panose="020B0604020202020204" pitchFamily="34" charset="0"/>
                </a:rPr>
                <a:t>Welke dagelijkse activiteiten lenen zich het best om nieuwe vaardigheden aan te leren?</a:t>
              </a:r>
            </a:p>
          </p:txBody>
        </p:sp>
      </p:grpSp>
      <p:grpSp>
        <p:nvGrpSpPr>
          <p:cNvPr id="6" name="Group 5">
            <a:extLst>
              <a:ext uri="{FF2B5EF4-FFF2-40B4-BE49-F238E27FC236}">
                <a16:creationId xmlns:a16="http://schemas.microsoft.com/office/drawing/2014/main" id="{A1494363-A41F-4A7C-ADBF-AF737B799F5D}"/>
              </a:ext>
            </a:extLst>
          </p:cNvPr>
          <p:cNvGrpSpPr/>
          <p:nvPr/>
        </p:nvGrpSpPr>
        <p:grpSpPr>
          <a:xfrm>
            <a:off x="3517840" y="3818780"/>
            <a:ext cx="4922133" cy="1735352"/>
            <a:chOff x="3517840" y="3818780"/>
            <a:chExt cx="4922133" cy="1735352"/>
          </a:xfrm>
        </p:grpSpPr>
        <p:grpSp>
          <p:nvGrpSpPr>
            <p:cNvPr id="8" name="Group 7">
              <a:extLst>
                <a:ext uri="{FF2B5EF4-FFF2-40B4-BE49-F238E27FC236}">
                  <a16:creationId xmlns:a16="http://schemas.microsoft.com/office/drawing/2014/main" id="{B097A8A4-396A-496A-8A27-21FC77080B13}"/>
                </a:ext>
              </a:extLst>
            </p:cNvPr>
            <p:cNvGrpSpPr/>
            <p:nvPr/>
          </p:nvGrpSpPr>
          <p:grpSpPr>
            <a:xfrm>
              <a:off x="3517840" y="3818780"/>
              <a:ext cx="4922133" cy="1735352"/>
              <a:chOff x="4110435" y="4432853"/>
              <a:chExt cx="4450187" cy="1400885"/>
            </a:xfrm>
          </p:grpSpPr>
          <p:sp>
            <p:nvSpPr>
              <p:cNvPr id="28" name="Rectangle 27">
                <a:extLst>
                  <a:ext uri="{FF2B5EF4-FFF2-40B4-BE49-F238E27FC236}">
                    <a16:creationId xmlns:a16="http://schemas.microsoft.com/office/drawing/2014/main" id="{74EACDC1-8A7D-42CC-A5A8-3187D6176A9F}"/>
                  </a:ext>
                </a:extLst>
              </p:cNvPr>
              <p:cNvSpPr/>
              <p:nvPr/>
            </p:nvSpPr>
            <p:spPr>
              <a:xfrm>
                <a:off x="4433561" y="4690738"/>
                <a:ext cx="4127061" cy="1143000"/>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Rectangle 30">
                <a:extLst>
                  <a:ext uri="{FF2B5EF4-FFF2-40B4-BE49-F238E27FC236}">
                    <a16:creationId xmlns:a16="http://schemas.microsoft.com/office/drawing/2014/main" id="{4D121C06-530D-4A34-ACB7-6D933AC258F2}"/>
                  </a:ext>
                </a:extLst>
              </p:cNvPr>
              <p:cNvSpPr/>
              <p:nvPr/>
            </p:nvSpPr>
            <p:spPr>
              <a:xfrm>
                <a:off x="4110435" y="4432853"/>
                <a:ext cx="678828" cy="639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65B609A-347A-4CB5-9B7C-A023F2A43771}"/>
                  </a:ext>
                </a:extLst>
              </p:cNvPr>
              <p:cNvSpPr/>
              <p:nvPr/>
            </p:nvSpPr>
            <p:spPr>
              <a:xfrm>
                <a:off x="4449850" y="4883813"/>
                <a:ext cx="4044579" cy="756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100" dirty="0">
                    <a:solidFill>
                      <a:schemeClr val="tx1"/>
                    </a:solidFill>
                    <a:latin typeface="Arial" panose="020B0604020202020204" pitchFamily="34" charset="0"/>
                    <a:cs typeface="Arial" panose="020B0604020202020204" pitchFamily="34" charset="0"/>
                  </a:rPr>
                  <a:t>Welke dagelijkse activiteiten lenen zich het best voor </a:t>
                </a:r>
                <a:r>
                  <a:rPr lang="nl-BE" sz="2100" b="1" dirty="0">
                    <a:solidFill>
                      <a:schemeClr val="tx1"/>
                    </a:solidFill>
                    <a:latin typeface="Arial" panose="020B0604020202020204" pitchFamily="34" charset="0"/>
                    <a:cs typeface="Arial" panose="020B0604020202020204" pitchFamily="34" charset="0"/>
                  </a:rPr>
                  <a:t>Focus op je kind </a:t>
                </a:r>
                <a:r>
                  <a:rPr lang="nl-BE" sz="2100" dirty="0">
                    <a:solidFill>
                      <a:schemeClr val="tx1"/>
                    </a:solidFill>
                    <a:latin typeface="Arial" panose="020B0604020202020204" pitchFamily="34" charset="0"/>
                    <a:cs typeface="Arial" panose="020B0604020202020204" pitchFamily="34" charset="0"/>
                  </a:rPr>
                  <a:t>en </a:t>
                </a:r>
                <a:r>
                  <a:rPr lang="nl-BE" sz="2100" b="1" dirty="0">
                    <a:solidFill>
                      <a:schemeClr val="tx1"/>
                    </a:solidFill>
                    <a:latin typeface="Arial" panose="020B0604020202020204" pitchFamily="34" charset="0"/>
                    <a:cs typeface="Arial" panose="020B0604020202020204" pitchFamily="34" charset="0"/>
                  </a:rPr>
                  <a:t>Pas je communicatie aan</a:t>
                </a:r>
                <a:r>
                  <a:rPr lang="nl-BE" sz="2100" dirty="0">
                    <a:solidFill>
                      <a:schemeClr val="tx1"/>
                    </a:solidFill>
                    <a:latin typeface="Arial" panose="020B0604020202020204" pitchFamily="34" charset="0"/>
                    <a:cs typeface="Arial" panose="020B0604020202020204" pitchFamily="34" charset="0"/>
                  </a:rPr>
                  <a:t>?</a:t>
                </a:r>
              </a:p>
            </p:txBody>
          </p:sp>
        </p:grpSp>
        <p:pic>
          <p:nvPicPr>
            <p:cNvPr id="24" name="Graphic 23">
              <a:extLst>
                <a:ext uri="{FF2B5EF4-FFF2-40B4-BE49-F238E27FC236}">
                  <a16:creationId xmlns:a16="http://schemas.microsoft.com/office/drawing/2014/main" id="{65DF773C-F752-4361-921B-C4B2CDA40A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73160" y="3959774"/>
              <a:ext cx="456903" cy="515814"/>
            </a:xfrm>
            <a:prstGeom prst="rect">
              <a:avLst/>
            </a:prstGeom>
          </p:spPr>
        </p:pic>
      </p:grpSp>
      <p:pic>
        <p:nvPicPr>
          <p:cNvPr id="17" name="Graphic 16">
            <a:extLst>
              <a:ext uri="{FF2B5EF4-FFF2-40B4-BE49-F238E27FC236}">
                <a16:creationId xmlns:a16="http://schemas.microsoft.com/office/drawing/2014/main" id="{6E2D3491-97F1-48A6-9EBC-BD902553E9B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18433" y="149510"/>
            <a:ext cx="664876" cy="594359"/>
          </a:xfrm>
          <a:prstGeom prst="rect">
            <a:avLst/>
          </a:prstGeom>
        </p:spPr>
      </p:pic>
    </p:spTree>
    <p:extLst>
      <p:ext uri="{BB962C8B-B14F-4D97-AF65-F5344CB8AC3E}">
        <p14:creationId xmlns:p14="http://schemas.microsoft.com/office/powerpoint/2010/main" val="279312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91&quot;/&gt;&lt;/object&gt;&lt;object type=&quot;3&quot; unique_id=&quot;10004&quot;&gt;&lt;property id=&quot;20148&quot; value=&quot;5&quot;/&gt;&lt;property id=&quot;20300&quot; value=&quot;Slide 2 - &amp;quot;Plan for today&amp;quot;&quot;/&gt;&lt;property id=&quot;20307&quot; value=&quot;321&quot;/&gt;&lt;/object&gt;&lt;object type=&quot;3&quot; unique_id=&quot;10005&quot;&gt;&lt;property id=&quot;20148&quot; value=&quot;5&quot;/&gt;&lt;property id=&quot;20300&quot; value=&quot;Slide 4 - &amp;quot;Shape the Interaction&amp;quot;&quot;/&gt;&lt;property id=&quot;20307&quot; value=&quot;293&quot;/&gt;&lt;/object&gt;&lt;object type=&quot;3&quot; unique_id=&quot;36586&quot;&gt;&lt;property id=&quot;20148&quot; value=&quot;5&quot;/&gt;&lt;property id=&quot;20300&quot; value=&quot;Slide 7 - &amp;quot;Let’s see some examples . . . &amp;quot;&quot;/&gt;&lt;property id=&quot;20307&quot; value=&quot;359&quot;/&gt;&lt;/object&gt;&lt;object type=&quot;3&quot; unique_id=&quot;36587&quot;&gt;&lt;property id=&quot;20148&quot; value=&quot;5&quot;/&gt;&lt;property id=&quot;20300&quot; value=&quot;Slide 9 - &amp;quot;Let’s discuss . . . &amp;quot;&quot;/&gt;&lt;property id=&quot;20307&quot; value=&quot;360&quot;/&gt;&lt;/object&gt;&lt;object type=&quot;3&quot; unique_id=&quot;37308&quot;&gt;&lt;property id=&quot;20148&quot; value=&quot;5&quot;/&gt;&lt;property id=&quot;20300&quot; value=&quot;Slide 3 - &amp;quot;Let’s review&amp;quot;&quot;/&gt;&lt;property id=&quot;20307&quot; value=&quot;366&quot;/&gt;&lt;/object&gt;&lt;object type=&quot;3&quot; unique_id=&quot;37309&quot;&gt;&lt;property id=&quot;20148&quot; value=&quot;5&quot;/&gt;&lt;property id=&quot;20300&quot; value=&quot;Slide 6 - &amp;quot;How to select the strategy to use based on your child’s motivation, mood, and the activity&amp;quot;&quot;/&gt;&lt;property id=&quot;20307&quot; value=&quot;376&quot;/&gt;&lt;/object&gt;&lt;object type=&quot;3&quot; unique_id=&quot;37310&quot;&gt;&lt;property id=&quot;20148&quot; value=&quot;5&quot;/&gt;&lt;property id=&quot;20300&quot; value=&quot;Slide 8 - &amp;quot;Using Project ImPACT across daily activities&amp;quot;&quot;/&gt;&lt;property id=&quot;20307&quot; value=&quot;379&quot;/&gt;&lt;/object&gt;&lt;object type=&quot;3&quot; unique_id=&quot;37311&quot;&gt;&lt;property id=&quot;20148&quot; value=&quot;5&quot;/&gt;&lt;property id=&quot;20300&quot; value=&quot;Slide 11 - &amp;quot;How to Use Project ImPACT in the Community&amp;quot;&quot;/&gt;&lt;property id=&quot;20307&quot; value=&quot;381&quot;/&gt;&lt;/object&gt;&lt;object type=&quot;3&quot; unique_id=&quot;37314&quot;&gt;&lt;property id=&quot;20148&quot; value=&quot;5&quot;/&gt;&lt;property id=&quot;20300&quot; value=&quot;Slide 13 - &amp;quot;Let’s discuss . . . &amp;quot;&quot;/&gt;&lt;property id=&quot;20307&quot; value=&quot;384&quot;/&gt;&lt;/object&gt;&lt;object type=&quot;3&quot; unique_id=&quot;37315&quot;&gt;&lt;property id=&quot;20148&quot; value=&quot;5&quot;/&gt;&lt;property id=&quot;20300&quot; value=&quot;Slide 15&quot;/&gt;&lt;property id=&quot;20307&quot; value=&quot;377&quot;/&gt;&lt;/object&gt;&lt;object type=&quot;3&quot; unique_id=&quot;37316&quot;&gt;&lt;property id=&quot;20148&quot; value=&quot;5&quot;/&gt;&lt;property id=&quot;20300&quot; value=&quot;Slide 16 - &amp;quot;Recognize your family’s accomplishments&amp;quot;&quot;/&gt;&lt;property id=&quot;20307&quot; value=&quot;385&quot;/&gt;&lt;/object&gt;&lt;object type=&quot;3&quot; unique_id=&quot;37317&quot;&gt;&lt;property id=&quot;20148&quot; value=&quot;5&quot;/&gt;&lt;property id=&quot;20300&quot; value=&quot;Slide 17 - &amp;quot;Problem-solve continuing challenges with using Project ImPACT&amp;quot;&quot;/&gt;&lt;property id=&quot;20307&quot; value=&quot;386&quot;/&gt;&lt;/object&gt;&lt;object type=&quot;3&quot; unique_id=&quot;37318&quot;&gt;&lt;property id=&quot;20148&quot; value=&quot;5&quot;/&gt;&lt;property id=&quot;20300&quot; value=&quot;Slide 18 - &amp;quot;Get others on board&amp;quot;&quot;/&gt;&lt;property id=&quot;20307&quot; value=&quot;387&quot;/&gt;&lt;/object&gt;&lt;object type=&quot;3&quot; unique_id=&quot;37319&quot;&gt;&lt;property id=&quot;20148&quot; value=&quot;5&quot;/&gt;&lt;property id=&quot;20300&quot; value=&quot;Slide 19 - &amp;quot;Identify your family’s needs&amp;quot;&quot;/&gt;&lt;property id=&quot;20307&quot; value=&quot;388&quot;/&gt;&lt;/object&gt;&lt;object type=&quot;3&quot; unique_id=&quot;37320&quot;&gt;&lt;property id=&quot;20148&quot; value=&quot;5&quot;/&gt;&lt;property id=&quot;20300&quot; value=&quot;Slide 20 - &amp;quot;Plan for next time:&amp;quot;&quot;/&gt;&lt;property id=&quot;20307&quot; value=&quot;390&quot;/&gt;&lt;/object&gt;&lt;object type=&quot;3&quot; unique_id=&quot;37442&quot;&gt;&lt;property id=&quot;20148&quot; value=&quot;5&quot;/&gt;&lt;property id=&quot;20300&quot; value=&quot;Slide 5&quot;/&gt;&lt;property id=&quot;20307&quot; value=&quot;392&quot;/&gt;&lt;/object&gt;&lt;object type=&quot;3&quot; unique_id=&quot;37443&quot;&gt;&lt;property id=&quot;20148&quot; value=&quot;5&quot;/&gt;&lt;property id=&quot;20300&quot; value=&quot;Slide 10&quot;/&gt;&lt;property id=&quot;20307&quot; value=&quot;391&quot;/&gt;&lt;/object&gt;&lt;object type=&quot;3&quot; unique_id=&quot;37511&quot;&gt;&lt;property id=&quot;20148&quot; value=&quot;5&quot;/&gt;&lt;property id=&quot;20300&quot; value=&quot;Slide 14 - &amp;quot;Plan for practice&amp;quot;&quot;/&gt;&lt;property id=&quot;20307&quot; value=&quot;393&quot;/&gt;&lt;/object&gt;&lt;object type=&quot;3&quot; unique_id=&quot;41573&quot;&gt;&lt;property id=&quot;20148&quot; value=&quot;5&quot;/&gt;&lt;property id=&quot;20300&quot; value=&quot;Slide 12 - &amp;quot;Using Project ImPACT in the community&amp;quot;&quot;/&gt;&lt;property id=&quot;20307&quot; value=&quot;394&quot;/&gt;&lt;/object&gt;&lt;/object&gt;&lt;object type=&quot;8&quot; unique_id=&quot;10060&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1434</TotalTime>
  <Words>7344</Words>
  <Application>Microsoft Office PowerPoint</Application>
  <PresentationFormat>Diavoorstelling (4:3)</PresentationFormat>
  <Paragraphs>244</Paragraphs>
  <Slides>20</Slides>
  <Notes>20</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20</vt:i4>
      </vt:variant>
    </vt:vector>
  </HeadingPairs>
  <TitlesOfParts>
    <vt:vector size="29" baseType="lpstr">
      <vt:lpstr>Malgun Gothic</vt:lpstr>
      <vt:lpstr>Arial</vt:lpstr>
      <vt:lpstr>Arial Black</vt:lpstr>
      <vt:lpstr>Calibri</vt:lpstr>
      <vt:lpstr>Calibri </vt:lpstr>
      <vt:lpstr>Calibri Light</vt:lpstr>
      <vt:lpstr>Wingdings</vt:lpstr>
      <vt:lpstr>1_Office Theme</vt:lpstr>
      <vt:lpstr>Retrospect</vt:lpstr>
      <vt:lpstr>PowerPoint-presentatie</vt:lpstr>
      <vt:lpstr>Agenda van vandaag</vt:lpstr>
      <vt:lpstr>Bespreking</vt:lpstr>
      <vt:lpstr>Pas de interactie aan</vt:lpstr>
      <vt:lpstr>PowerPoint-presentatie</vt:lpstr>
      <vt:lpstr>Hoe de strategieën selecteren en die te baseren op de motivatie en gemoedstoestand van je kind, evenals de activiteit</vt:lpstr>
      <vt:lpstr>Voorbeelden</vt:lpstr>
      <vt:lpstr>Gebruik van het ImPACT-programma tijdens dagelijkse activiteiten</vt:lpstr>
      <vt:lpstr>Bespreking</vt:lpstr>
      <vt:lpstr>PowerPoint-presentatie</vt:lpstr>
      <vt:lpstr>Gebruik van het ImPACT-programma buitenshuis</vt:lpstr>
      <vt:lpstr>Gebruik van het ImPACT-programma buitenshuis</vt:lpstr>
      <vt:lpstr>Bespreking</vt:lpstr>
      <vt:lpstr>Oefenplan</vt:lpstr>
      <vt:lpstr>PowerPoint-presentatie</vt:lpstr>
      <vt:lpstr>Erken de verwezenlijkingen  van je gezin</vt:lpstr>
      <vt:lpstr>Zoek oplossingen voor dingen die nog moeilijk lopen  bij het gebruik van het ImPACT-programma</vt:lpstr>
      <vt:lpstr>Betrek anderen bij het programma</vt:lpstr>
      <vt:lpstr>Identificeer de noden van je gezin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 Ingersoll</dc:creator>
  <cp:lastModifiedBy>Geert Andries</cp:lastModifiedBy>
  <cp:revision>213</cp:revision>
  <cp:lastPrinted>2018-11-09T22:25:49Z</cp:lastPrinted>
  <dcterms:created xsi:type="dcterms:W3CDTF">2018-01-29T02:25:29Z</dcterms:created>
  <dcterms:modified xsi:type="dcterms:W3CDTF">2023-05-03T14:17:34Z</dcterms:modified>
</cp:coreProperties>
</file>